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9" r:id="rId3"/>
    <p:sldId id="257" r:id="rId4"/>
    <p:sldId id="260" r:id="rId5"/>
    <p:sldId id="261" r:id="rId6"/>
    <p:sldId id="266" r:id="rId7"/>
    <p:sldId id="262" r:id="rId8"/>
    <p:sldId id="263" r:id="rId9"/>
    <p:sldId id="264" r:id="rId10"/>
    <p:sldId id="265" r:id="rId11"/>
    <p:sldId id="268" r:id="rId12"/>
    <p:sldId id="274" r:id="rId13"/>
    <p:sldId id="267" r:id="rId14"/>
    <p:sldId id="309" r:id="rId15"/>
    <p:sldId id="311" r:id="rId16"/>
    <p:sldId id="272" r:id="rId17"/>
    <p:sldId id="275" r:id="rId18"/>
    <p:sldId id="276" r:id="rId19"/>
    <p:sldId id="277" r:id="rId20"/>
    <p:sldId id="281" r:id="rId21"/>
    <p:sldId id="310" r:id="rId22"/>
    <p:sldId id="296" r:id="rId23"/>
    <p:sldId id="307" r:id="rId24"/>
    <p:sldId id="308" r:id="rId25"/>
    <p:sldId id="283" r:id="rId26"/>
    <p:sldId id="284" r:id="rId27"/>
    <p:sldId id="293" r:id="rId28"/>
    <p:sldId id="294" r:id="rId29"/>
    <p:sldId id="302" r:id="rId30"/>
    <p:sldId id="301" r:id="rId31"/>
    <p:sldId id="303" r:id="rId32"/>
    <p:sldId id="304" r:id="rId33"/>
    <p:sldId id="31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66"/>
    <a:srgbClr val="3333CC"/>
    <a:srgbClr val="FF9999"/>
    <a:srgbClr val="FF3300"/>
    <a:srgbClr val="FFFF00"/>
    <a:srgbClr val="00CC00"/>
    <a:srgbClr val="000000"/>
    <a:srgbClr val="00FF00"/>
    <a:srgbClr val="33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varScale="1">
        <p:scale>
          <a:sx n="64" d="100"/>
          <a:sy n="64" d="100"/>
        </p:scale>
        <p:origin x="-148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18116F6-F05A-4E6F-AA5B-C7025AFE1E61}"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8116F6-F05A-4E6F-AA5B-C7025AFE1E61}"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8116F6-F05A-4E6F-AA5B-C7025AFE1E61}"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8116F6-F05A-4E6F-AA5B-C7025AFE1E61}"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8116F6-F05A-4E6F-AA5B-C7025AFE1E61}"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8116F6-F05A-4E6F-AA5B-C7025AFE1E61}"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8116F6-F05A-4E6F-AA5B-C7025AFE1E61}"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8116F6-F05A-4E6F-AA5B-C7025AFE1E61}"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116F6-F05A-4E6F-AA5B-C7025AFE1E61}"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116F6-F05A-4E6F-AA5B-C7025AFE1E61}"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FC722-EC1D-4B70-A4EB-10786FA0A715}"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116F6-F05A-4E6F-AA5B-C7025AFE1E61}"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9FC722-EC1D-4B70-A4EB-10786FA0A715}"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5000"/>
            <a:lumOff val="75000"/>
          </a:schemeClr>
        </a:solidFill>
        <a:effectLst/>
      </p:bgPr>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A18116F6-F05A-4E6F-AA5B-C7025AFE1E61}" type="datetimeFigureOut">
              <a:rPr lang="en-US" smtClean="0"/>
              <a:pPr/>
              <a:t>5/1/2020</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A79FC722-EC1D-4B70-A4EB-10786FA0A7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fade thruBlk="1"/>
  </p:transition>
  <p:timing>
    <p:tnLst>
      <p:par>
        <p:cTn id="1" dur="indefinite" restart="never" nodeType="tmRoot"/>
      </p:par>
    </p:tnLst>
  </p:timing>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gif"/></Relationships>
</file>

<file path=ppt/slides/_rels/slide12.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2"/>
            <a:ext cx="7358114" cy="1357322"/>
          </a:xfrm>
        </p:spPr>
        <p:txBody>
          <a:bodyPr/>
          <a:lstStyle/>
          <a:p>
            <a:pPr algn="ctr"/>
            <a:r>
              <a:rPr lang="en-US" sz="3600" b="1" u="sng" dirty="0" smtClean="0">
                <a:solidFill>
                  <a:schemeClr val="bg2"/>
                </a:solidFill>
                <a:latin typeface="Times New Roman" panose="02020603050405020304" pitchFamily="18" charset="0"/>
                <a:cs typeface="Times New Roman" panose="02020603050405020304" pitchFamily="18" charset="0"/>
              </a:rPr>
              <a:t>Measurement Of Central Tendency</a:t>
            </a:r>
            <a:endParaRPr lang="en-US" sz="3600" b="1" u="sng" dirty="0">
              <a:solidFill>
                <a:schemeClr val="bg2"/>
              </a:solidFill>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1295400" y="3500438"/>
            <a:ext cx="6248400" cy="1714512"/>
          </a:xfrm>
          <a:prstGeom prst="rect">
            <a:avLst/>
          </a:prstGeom>
        </p:spPr>
        <p:txBody>
          <a:bodyPr vert="horz" lIns="91440" tIns="45720" rIns="91440" bIns="45720" rtlCol="0" anchor="b">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IN" sz="3200" b="0" i="0" strike="noStrike" kern="1200" cap="none" spc="0" normalizeH="0" baseline="0" noProof="0" dirty="0" smtClean="0">
                <a:ln>
                  <a:noFill/>
                </a:ln>
                <a:solidFill>
                  <a:schemeClr val="bg2"/>
                </a:solidFill>
                <a:effectLst/>
                <a:uLnTx/>
                <a:uFillTx/>
                <a:latin typeface="Times New Roman" panose="02020603050405020304" pitchFamily="18" charset="0"/>
                <a:ea typeface="+mj-ea"/>
                <a:cs typeface="Times New Roman" panose="02020603050405020304" pitchFamily="18" charset="0"/>
              </a:rPr>
              <a:t>Dr. </a:t>
            </a:r>
            <a:r>
              <a:rPr lang="en-IN" sz="3200" dirty="0" err="1" smtClean="0">
                <a:solidFill>
                  <a:schemeClr val="bg2"/>
                </a:solidFill>
                <a:latin typeface="Times New Roman" panose="02020603050405020304" pitchFamily="18" charset="0"/>
                <a:ea typeface="+mj-ea"/>
                <a:cs typeface="Times New Roman" panose="02020603050405020304" pitchFamily="18" charset="0"/>
              </a:rPr>
              <a:t>Mirza</a:t>
            </a:r>
            <a:r>
              <a:rPr lang="en-IN" sz="3200" dirty="0" smtClean="0">
                <a:solidFill>
                  <a:schemeClr val="bg2"/>
                </a:solidFill>
                <a:latin typeface="Times New Roman" panose="02020603050405020304" pitchFamily="18" charset="0"/>
                <a:ea typeface="+mj-ea"/>
                <a:cs typeface="Times New Roman" panose="02020603050405020304" pitchFamily="18" charset="0"/>
              </a:rPr>
              <a:t> </a:t>
            </a:r>
            <a:r>
              <a:rPr lang="en-IN" sz="3200" smtClean="0">
                <a:solidFill>
                  <a:schemeClr val="bg2"/>
                </a:solidFill>
                <a:latin typeface="Times New Roman" panose="02020603050405020304" pitchFamily="18" charset="0"/>
                <a:ea typeface="+mj-ea"/>
                <a:cs typeface="Times New Roman" panose="02020603050405020304" pitchFamily="18" charset="0"/>
              </a:rPr>
              <a:t>Mohd</a:t>
            </a:r>
            <a:r>
              <a:rPr kumimoji="0" lang="en-IN" sz="3200" b="0" i="0" strike="noStrike" kern="1200" cap="none" spc="0" normalizeH="0" baseline="0" noProof="0" smtClean="0">
                <a:ln>
                  <a:noFill/>
                </a:ln>
                <a:solidFill>
                  <a:schemeClr val="bg2"/>
                </a:solidFill>
                <a:effectLst/>
                <a:uLnTx/>
                <a:uFillTx/>
                <a:latin typeface="Times New Roman" panose="02020603050405020304" pitchFamily="18" charset="0"/>
                <a:ea typeface="+mj-ea"/>
                <a:cs typeface="Times New Roman" panose="02020603050405020304" pitchFamily="18" charset="0"/>
              </a:rPr>
              <a:t> </a:t>
            </a:r>
            <a:r>
              <a:rPr kumimoji="0" lang="en-IN" sz="3200" b="0" i="0" strike="noStrike" kern="1200" cap="none" spc="0" normalizeH="0" baseline="0" noProof="0" dirty="0" smtClean="0">
                <a:ln>
                  <a:noFill/>
                </a:ln>
                <a:solidFill>
                  <a:schemeClr val="bg2"/>
                </a:solidFill>
                <a:effectLst/>
                <a:uLnTx/>
                <a:uFillTx/>
                <a:latin typeface="Times New Roman" panose="02020603050405020304" pitchFamily="18" charset="0"/>
                <a:ea typeface="+mj-ea"/>
                <a:cs typeface="Times New Roman" panose="02020603050405020304" pitchFamily="18" charset="0"/>
              </a:rPr>
              <a:t>Abu </a:t>
            </a:r>
            <a:r>
              <a:rPr kumimoji="0" lang="en-IN" sz="3200" b="0" i="0" strike="noStrike" kern="1200" cap="none" spc="0" normalizeH="0" baseline="0" noProof="0" dirty="0" err="1" smtClean="0">
                <a:ln>
                  <a:noFill/>
                </a:ln>
                <a:solidFill>
                  <a:schemeClr val="bg2"/>
                </a:solidFill>
                <a:effectLst/>
                <a:uLnTx/>
                <a:uFillTx/>
                <a:latin typeface="Times New Roman" panose="02020603050405020304" pitchFamily="18" charset="0"/>
                <a:ea typeface="+mj-ea"/>
                <a:cs typeface="Times New Roman" panose="02020603050405020304" pitchFamily="18" charset="0"/>
              </a:rPr>
              <a:t>Tayyab</a:t>
            </a:r>
            <a:endParaRPr kumimoji="0" lang="en-IN" sz="3200" b="0" i="0" strike="noStrike" kern="1200" cap="none" spc="0" normalizeH="0" baseline="0" noProof="0" dirty="0" smtClean="0">
              <a:ln>
                <a:noFill/>
              </a:ln>
              <a:solidFill>
                <a:schemeClr val="bg2"/>
              </a:solidFill>
              <a:effectLst/>
              <a:uLnTx/>
              <a:uFillTx/>
              <a:latin typeface="Times New Roman" panose="02020603050405020304" pitchFamily="18" charset="0"/>
              <a:ea typeface="+mj-ea"/>
              <a:cs typeface="Times New Roman" panose="02020603050405020304" pitchFamily="18"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IN" sz="2800" dirty="0" smtClean="0">
                <a:solidFill>
                  <a:schemeClr val="bg2"/>
                </a:solidFill>
                <a:latin typeface="Times New Roman" panose="02020603050405020304" pitchFamily="18" charset="0"/>
                <a:ea typeface="+mj-ea"/>
                <a:cs typeface="Times New Roman" panose="02020603050405020304" pitchFamily="18" charset="0"/>
              </a:rPr>
              <a:t>Department of Sociology</a:t>
            </a:r>
          </a:p>
          <a:p>
            <a:pPr marL="0" marR="0" lvl="0" indent="0" algn="ctr" defTabSz="457200" rtl="0" eaLnBrk="1" fontAlgn="auto" latinLnBrk="0" hangingPunct="1">
              <a:lnSpc>
                <a:spcPct val="100000"/>
              </a:lnSpc>
              <a:spcBef>
                <a:spcPct val="0"/>
              </a:spcBef>
              <a:spcAft>
                <a:spcPts val="0"/>
              </a:spcAft>
              <a:buClrTx/>
              <a:buSzTx/>
              <a:buFontTx/>
              <a:buNone/>
              <a:tabLst/>
              <a:defRPr/>
            </a:pPr>
            <a:r>
              <a:rPr lang="en-IN" sz="3200" dirty="0" err="1" smtClean="0">
                <a:solidFill>
                  <a:schemeClr val="bg2"/>
                </a:solidFill>
                <a:latin typeface="Times New Roman" panose="02020603050405020304" pitchFamily="18" charset="0"/>
                <a:ea typeface="+mj-ea"/>
                <a:cs typeface="Times New Roman" panose="02020603050405020304" pitchFamily="18" charset="0"/>
              </a:rPr>
              <a:t>Shia</a:t>
            </a:r>
            <a:r>
              <a:rPr lang="en-IN" sz="3200" dirty="0" smtClean="0">
                <a:solidFill>
                  <a:schemeClr val="bg2"/>
                </a:solidFill>
                <a:latin typeface="Times New Roman" panose="02020603050405020304" pitchFamily="18" charset="0"/>
                <a:ea typeface="+mj-ea"/>
                <a:cs typeface="Times New Roman" panose="02020603050405020304" pitchFamily="18" charset="0"/>
              </a:rPr>
              <a:t> PG College, </a:t>
            </a:r>
            <a:r>
              <a:rPr lang="en-IN" sz="3200" dirty="0" err="1" smtClean="0">
                <a:solidFill>
                  <a:schemeClr val="bg2"/>
                </a:solidFill>
                <a:latin typeface="Times New Roman" panose="02020603050405020304" pitchFamily="18" charset="0"/>
                <a:ea typeface="+mj-ea"/>
                <a:cs typeface="Times New Roman" panose="02020603050405020304" pitchFamily="18" charset="0"/>
              </a:rPr>
              <a:t>Lucknow</a:t>
            </a:r>
            <a:endParaRPr kumimoji="0" lang="en-US" sz="3200" b="0" i="0" strike="noStrike" kern="1200" cap="none" spc="0" normalizeH="0" baseline="0" noProof="0" dirty="0">
              <a:ln>
                <a:noFill/>
              </a:ln>
              <a:solidFill>
                <a:schemeClr val="bg2"/>
              </a:solidFill>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xmlns="" val="228137006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81000"/>
            <a:ext cx="4648200" cy="1219200"/>
          </a:xfrm>
        </p:spPr>
        <p:txBody>
          <a:bodyPr/>
          <a:lstStyle/>
          <a:p>
            <a:r>
              <a:rPr lang="en-US" sz="3200" u="sng" dirty="0" smtClean="0">
                <a:solidFill>
                  <a:schemeClr val="bg2"/>
                </a:solidFill>
                <a:latin typeface="Times New Roman" panose="02020603050405020304" pitchFamily="18" charset="0"/>
                <a:cs typeface="Times New Roman" panose="02020603050405020304" pitchFamily="18" charset="0"/>
              </a:rPr>
              <a:t>Harmonic Mean</a:t>
            </a:r>
            <a:endParaRPr lang="en-US" sz="3200"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09600" y="1752600"/>
            <a:ext cx="8305800" cy="4419600"/>
          </a:xfrm>
        </p:spPr>
        <p:txBody>
          <a:bodyPr/>
          <a:lstStyle/>
          <a:p>
            <a:pPr marL="342900" indent="-342900">
              <a:buFont typeface="Wingdings" pitchFamily="2" charset="2"/>
              <a:buChar char="Ø"/>
            </a:pPr>
            <a:r>
              <a:rPr lang="en-US" sz="2000" dirty="0">
                <a:solidFill>
                  <a:schemeClr val="bg2"/>
                </a:solidFill>
              </a:rPr>
              <a:t>Harmonic mean is quotient of “number of the given values” and “sum of the reciprocals of the given values</a:t>
            </a:r>
            <a:r>
              <a:rPr lang="en-US" sz="2000" dirty="0" smtClean="0">
                <a:solidFill>
                  <a:schemeClr val="bg2"/>
                </a:solidFill>
              </a:rPr>
              <a:t>”.</a:t>
            </a:r>
          </a:p>
          <a:p>
            <a:pPr marL="342900" indent="-342900">
              <a:buFont typeface="Wingdings" pitchFamily="2" charset="2"/>
              <a:buChar char="Ø"/>
            </a:pPr>
            <a:r>
              <a:rPr lang="en-US" sz="2000" dirty="0" smtClean="0">
                <a:solidFill>
                  <a:schemeClr val="bg2"/>
                </a:solidFill>
              </a:rPr>
              <a:t>For Ungrouped Data</a:t>
            </a:r>
          </a:p>
          <a:p>
            <a:pPr marL="342900" indent="-342900">
              <a:buFont typeface="Wingdings" pitchFamily="2" charset="2"/>
              <a:buChar char="Ø"/>
            </a:pPr>
            <a:endParaRPr lang="en-US" sz="2000" dirty="0">
              <a:solidFill>
                <a:schemeClr val="bg2"/>
              </a:solidFill>
            </a:endParaRPr>
          </a:p>
          <a:p>
            <a:pPr marL="342900" indent="-342900">
              <a:buFont typeface="Wingdings" pitchFamily="2" charset="2"/>
              <a:buChar char="Ø"/>
            </a:pPr>
            <a:endParaRPr lang="en-US" sz="2000" dirty="0" smtClean="0">
              <a:solidFill>
                <a:schemeClr val="bg2"/>
              </a:solidFill>
            </a:endParaRPr>
          </a:p>
          <a:p>
            <a:pPr>
              <a:buFont typeface="Wingdings" pitchFamily="2" charset="2"/>
              <a:buChar char="Ø"/>
            </a:pPr>
            <a:endParaRPr lang="en-US" sz="2000" dirty="0" smtClean="0">
              <a:solidFill>
                <a:schemeClr val="bg2"/>
              </a:solidFill>
            </a:endParaRPr>
          </a:p>
          <a:p>
            <a:pPr marL="342900" indent="-342900">
              <a:buFont typeface="Wingdings" pitchFamily="2" charset="2"/>
              <a:buChar char="Ø"/>
            </a:pPr>
            <a:r>
              <a:rPr lang="en-US" sz="2000" dirty="0" smtClean="0">
                <a:solidFill>
                  <a:schemeClr val="bg2"/>
                </a:solidFill>
              </a:rPr>
              <a:t>For grouped Data</a:t>
            </a:r>
            <a:endParaRPr lang="en-US" sz="2000" dirty="0">
              <a:solidFill>
                <a:schemeClr val="bg2"/>
              </a:solidFill>
            </a:endParaRPr>
          </a:p>
          <a:p>
            <a:pPr marL="342900" indent="-342900">
              <a:buFont typeface="Wingdings" pitchFamily="2" charset="2"/>
              <a:buChar char="Ø"/>
            </a:pPr>
            <a:endParaRPr lang="en-US" sz="2000" dirty="0" smtClean="0">
              <a:solidFill>
                <a:schemeClr val="bg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57422" y="4857760"/>
            <a:ext cx="3780574" cy="1308535"/>
          </a:xfrm>
          <a:prstGeom prst="rect">
            <a:avLst/>
          </a:prstGeom>
          <a:ln/>
          <a:extLst/>
        </p:spPr>
        <p:style>
          <a:lnRef idx="1">
            <a:schemeClr val="dk1"/>
          </a:lnRef>
          <a:fillRef idx="2">
            <a:schemeClr val="dk1"/>
          </a:fillRef>
          <a:effectRef idx="1">
            <a:schemeClr val="dk1"/>
          </a:effectRef>
          <a:fontRef idx="minor">
            <a:schemeClr val="dk1"/>
          </a:fontRef>
        </p:style>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422" y="2971799"/>
            <a:ext cx="3929090" cy="1305663"/>
          </a:xfrm>
          <a:prstGeom prst="rect">
            <a:avLst/>
          </a:prstGeom>
          <a:ln/>
          <a:extLst/>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xmlns="" val="3173552999"/>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p:cTn id="1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Effect transition="in" filter="randombar(horizontal)">
                                      <p:cBhvr>
                                        <p:cTn id="24" dur="500"/>
                                        <p:tgtEl>
                                          <p:spTgt spid="1027"/>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randombar(horizontal)">
                                      <p:cBhvr>
                                        <p:cTn id="2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09600"/>
            <a:ext cx="5029200" cy="762000"/>
          </a:xfrm>
        </p:spPr>
        <p:txBody>
          <a:bodyPr/>
          <a:lstStyle/>
          <a:p>
            <a:r>
              <a:rPr lang="en-US" sz="3600" u="sng" dirty="0" smtClean="0">
                <a:solidFill>
                  <a:schemeClr val="bg2"/>
                </a:solidFill>
                <a:latin typeface="Times New Roman" panose="02020603050405020304" pitchFamily="18" charset="0"/>
                <a:cs typeface="Times New Roman" panose="02020603050405020304" pitchFamily="18" charset="0"/>
              </a:rPr>
              <a:t>Harmonic Mean Example</a:t>
            </a:r>
            <a:endParaRPr lang="en-US" sz="3600"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81000" y="1447800"/>
            <a:ext cx="8382000" cy="4800600"/>
          </a:xfrm>
        </p:spPr>
        <p:txBody>
          <a:bodyPr>
            <a:normAutofit/>
          </a:bodyPr>
          <a:lstStyle/>
          <a:p>
            <a:r>
              <a:rPr lang="en-US" dirty="0">
                <a:solidFill>
                  <a:schemeClr val="bg2"/>
                </a:solidFill>
                <a:latin typeface="Times New Roman" panose="02020603050405020304" pitchFamily="18" charset="0"/>
                <a:cs typeface="Times New Roman" panose="02020603050405020304" pitchFamily="18" charset="0"/>
              </a:rPr>
              <a:t>Calculate the harmonic mean of the numbers: </a:t>
            </a:r>
            <a:r>
              <a:rPr lang="en-US" dirty="0" smtClean="0">
                <a:solidFill>
                  <a:schemeClr val="bg2"/>
                </a:solidFill>
                <a:latin typeface="Times New Roman" panose="02020603050405020304" pitchFamily="18" charset="0"/>
                <a:cs typeface="Times New Roman" panose="02020603050405020304" pitchFamily="18" charset="0"/>
              </a:rPr>
              <a:t>13.2, 14.2, </a:t>
            </a:r>
            <a:r>
              <a:rPr lang="en-US" dirty="0">
                <a:solidFill>
                  <a:schemeClr val="bg2"/>
                </a:solidFill>
                <a:latin typeface="Times New Roman" panose="02020603050405020304" pitchFamily="18" charset="0"/>
                <a:cs typeface="Times New Roman" panose="02020603050405020304" pitchFamily="18" charset="0"/>
              </a:rPr>
              <a:t>14.8, 15.2 </a:t>
            </a:r>
            <a:r>
              <a:rPr lang="en-US" b="1" dirty="0">
                <a:solidFill>
                  <a:schemeClr val="bg2"/>
                </a:solidFill>
                <a:latin typeface="Times New Roman" panose="02020603050405020304" pitchFamily="18" charset="0"/>
                <a:cs typeface="Times New Roman" panose="02020603050405020304" pitchFamily="18" charset="0"/>
              </a:rPr>
              <a:t>a</a:t>
            </a:r>
            <a:r>
              <a:rPr lang="en-US" dirty="0">
                <a:solidFill>
                  <a:schemeClr val="bg2"/>
                </a:solidFill>
                <a:latin typeface="Times New Roman" panose="02020603050405020304" pitchFamily="18" charset="0"/>
                <a:cs typeface="Times New Roman" panose="02020603050405020304" pitchFamily="18" charset="0"/>
              </a:rPr>
              <a:t>nd 16.1</a:t>
            </a:r>
          </a:p>
          <a:p>
            <a:r>
              <a:rPr lang="en-US" b="1" dirty="0" smtClean="0">
                <a:solidFill>
                  <a:schemeClr val="bg2"/>
                </a:solidFill>
                <a:latin typeface="Times New Roman" panose="02020603050405020304" pitchFamily="18" charset="0"/>
                <a:cs typeface="Times New Roman" panose="02020603050405020304" pitchFamily="18" charset="0"/>
              </a:rPr>
              <a:t>Solution:</a:t>
            </a:r>
          </a:p>
          <a:p>
            <a:r>
              <a:rPr lang="en-US" dirty="0" smtClean="0">
                <a:solidFill>
                  <a:schemeClr val="bg2"/>
                </a:solidFill>
                <a:latin typeface="Times New Roman" panose="02020603050405020304" pitchFamily="18" charset="0"/>
                <a:cs typeface="Times New Roman" panose="02020603050405020304" pitchFamily="18" charset="0"/>
              </a:rPr>
              <a:t>The </a:t>
            </a:r>
            <a:r>
              <a:rPr lang="en-US" dirty="0">
                <a:solidFill>
                  <a:schemeClr val="bg2"/>
                </a:solidFill>
                <a:latin typeface="Times New Roman" panose="02020603050405020304" pitchFamily="18" charset="0"/>
                <a:cs typeface="Times New Roman" panose="02020603050405020304" pitchFamily="18" charset="0"/>
              </a:rPr>
              <a:t>harmonic mean is calculated as below</a:t>
            </a:r>
            <a:r>
              <a:rPr lang="en-US" dirty="0" smtClean="0">
                <a:solidFill>
                  <a:schemeClr val="bg2"/>
                </a:solidFill>
                <a:latin typeface="Times New Roman" panose="02020603050405020304" pitchFamily="18" charset="0"/>
                <a:cs typeface="Times New Roman" panose="02020603050405020304" pitchFamily="18" charset="0"/>
              </a:rPr>
              <a:t>:</a:t>
            </a:r>
          </a:p>
          <a:p>
            <a:r>
              <a:rPr lang="en-US" b="1" dirty="0" smtClean="0">
                <a:solidFill>
                  <a:schemeClr val="bg2"/>
                </a:solidFill>
                <a:latin typeface="Times New Roman" panose="02020603050405020304" pitchFamily="18" charset="0"/>
                <a:cs typeface="Times New Roman" panose="02020603050405020304" pitchFamily="18" charset="0"/>
              </a:rPr>
              <a:t>AS</a:t>
            </a:r>
          </a:p>
        </p:txBody>
      </p:sp>
      <mc:AlternateContent xmlns:mc="http://schemas.openxmlformats.org/markup-compatibility/2006">
        <mc:Choice xmlns:a14="http://schemas.microsoft.com/office/drawing/2010/main" xmlns="" Requires="a14">
          <p:graphicFrame>
            <p:nvGraphicFramePr>
              <p:cNvPr id="7" name="Table 6"/>
              <p:cNvGraphicFramePr>
                <a:graphicFrameLocks noGrp="1"/>
              </p:cNvGraphicFramePr>
              <p:nvPr>
                <p:extLst>
                  <p:ext uri="{D42A27DB-BD31-4B8C-83A1-F6EECF244321}">
                    <p14:modId xmlns:p14="http://schemas.microsoft.com/office/powerpoint/2010/main" val="1818724238"/>
                  </p:ext>
                </p:extLst>
              </p:nvPr>
            </p:nvGraphicFramePr>
            <p:xfrm>
              <a:off x="4953000" y="3048000"/>
              <a:ext cx="3657600" cy="3201345"/>
            </p:xfrm>
            <a:graphic>
              <a:graphicData uri="http://schemas.openxmlformats.org/drawingml/2006/table">
                <a:tbl>
                  <a:tblPr firstRow="1" bandRow="1">
                    <a:tableStyleId>{D7AC3CCA-C797-4891-BE02-D94E43425B78}</a:tableStyleId>
                  </a:tblPr>
                  <a:tblGrid>
                    <a:gridCol w="1447800"/>
                    <a:gridCol w="2209800"/>
                  </a:tblGrid>
                  <a:tr h="595423">
                    <a:tc>
                      <a:txBody>
                        <a:bodyPr/>
                        <a:lstStyle/>
                        <a:p>
                          <a:pPr algn="ctr"/>
                          <a:endParaRPr lang="en-US" dirty="0" smtClean="0"/>
                        </a:p>
                        <a:p>
                          <a:pPr algn="ctr"/>
                          <a:r>
                            <a:rPr lang="en-US" dirty="0" smtClean="0"/>
                            <a:t>X</a:t>
                          </a:r>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dirty="0" smtClean="0">
                                        <a:latin typeface="Cambria Math"/>
                                      </a:rPr>
                                    </m:ctrlPr>
                                  </m:fPr>
                                  <m:num>
                                    <m:r>
                                      <a:rPr lang="en-US" dirty="0" smtClean="0">
                                        <a:latin typeface="Cambria Math"/>
                                      </a:rPr>
                                      <m:t>𝟏</m:t>
                                    </m:r>
                                  </m:num>
                                  <m:den>
                                    <m:r>
                                      <a:rPr lang="en-US" dirty="0" smtClean="0">
                                        <a:latin typeface="Cambria Math"/>
                                      </a:rPr>
                                      <m:t>𝑿</m:t>
                                    </m:r>
                                  </m:den>
                                </m:f>
                              </m:oMath>
                            </m:oMathPara>
                          </a14:m>
                          <a:endParaRPr lang="en-US" dirty="0"/>
                        </a:p>
                      </a:txBody>
                      <a:tcPr/>
                    </a:tc>
                  </a:tr>
                  <a:tr h="344967">
                    <a:tc>
                      <a:txBody>
                        <a:bodyPr/>
                        <a:lstStyle/>
                        <a:p>
                          <a:r>
                            <a:rPr lang="en-US" dirty="0" smtClean="0"/>
                            <a:t>13.2</a:t>
                          </a:r>
                          <a:endParaRPr lang="en-US" dirty="0"/>
                        </a:p>
                      </a:txBody>
                      <a:tcPr/>
                    </a:tc>
                    <a:tc>
                      <a:txBody>
                        <a:bodyPr/>
                        <a:lstStyle/>
                        <a:p>
                          <a:r>
                            <a:rPr lang="en-US" dirty="0" smtClean="0"/>
                            <a:t>0.0758</a:t>
                          </a:r>
                          <a:endParaRPr lang="en-US" dirty="0"/>
                        </a:p>
                      </a:txBody>
                      <a:tcPr/>
                    </a:tc>
                  </a:tr>
                  <a:tr h="344967">
                    <a:tc>
                      <a:txBody>
                        <a:bodyPr/>
                        <a:lstStyle/>
                        <a:p>
                          <a:r>
                            <a:rPr lang="en-US" dirty="0" smtClean="0"/>
                            <a:t>14.2</a:t>
                          </a:r>
                          <a:endParaRPr lang="en-US" dirty="0"/>
                        </a:p>
                      </a:txBody>
                      <a:tcPr/>
                    </a:tc>
                    <a:tc>
                      <a:txBody>
                        <a:bodyPr/>
                        <a:lstStyle/>
                        <a:p>
                          <a:r>
                            <a:rPr lang="en-US" dirty="0" smtClean="0"/>
                            <a:t>0.0704</a:t>
                          </a:r>
                          <a:endParaRPr lang="en-US" dirty="0"/>
                        </a:p>
                      </a:txBody>
                      <a:tcPr/>
                    </a:tc>
                  </a:tr>
                  <a:tr h="340242">
                    <a:tc>
                      <a:txBody>
                        <a:bodyPr/>
                        <a:lstStyle/>
                        <a:p>
                          <a:r>
                            <a:rPr lang="en-US" dirty="0" smtClean="0"/>
                            <a:t>14.8</a:t>
                          </a:r>
                          <a:endParaRPr lang="en-US" dirty="0"/>
                        </a:p>
                      </a:txBody>
                      <a:tcPr/>
                    </a:tc>
                    <a:tc>
                      <a:txBody>
                        <a:bodyPr/>
                        <a:lstStyle/>
                        <a:p>
                          <a:r>
                            <a:rPr lang="en-US" dirty="0" smtClean="0"/>
                            <a:t>0.0676</a:t>
                          </a:r>
                          <a:endParaRPr lang="en-US" dirty="0"/>
                        </a:p>
                      </a:txBody>
                      <a:tcPr/>
                    </a:tc>
                  </a:tr>
                  <a:tr h="344967">
                    <a:tc>
                      <a:txBody>
                        <a:bodyPr/>
                        <a:lstStyle/>
                        <a:p>
                          <a:r>
                            <a:rPr lang="en-US" dirty="0" smtClean="0"/>
                            <a:t>15.2</a:t>
                          </a:r>
                          <a:endParaRPr lang="en-US" dirty="0"/>
                        </a:p>
                      </a:txBody>
                      <a:tcPr/>
                    </a:tc>
                    <a:tc>
                      <a:txBody>
                        <a:bodyPr/>
                        <a:lstStyle/>
                        <a:p>
                          <a:r>
                            <a:rPr lang="en-US" dirty="0" smtClean="0"/>
                            <a:t>0.0658</a:t>
                          </a:r>
                          <a:endParaRPr lang="en-US" dirty="0"/>
                        </a:p>
                      </a:txBody>
                      <a:tcPr/>
                    </a:tc>
                  </a:tr>
                  <a:tr h="344967">
                    <a:tc>
                      <a:txBody>
                        <a:bodyPr/>
                        <a:lstStyle/>
                        <a:p>
                          <a:r>
                            <a:rPr lang="en-US" dirty="0" smtClean="0"/>
                            <a:t>16.1</a:t>
                          </a:r>
                          <a:endParaRPr lang="en-US" dirty="0"/>
                        </a:p>
                      </a:txBody>
                      <a:tcPr/>
                    </a:tc>
                    <a:tc>
                      <a:txBody>
                        <a:bodyPr/>
                        <a:lstStyle/>
                        <a:p>
                          <a:r>
                            <a:rPr lang="en-US" dirty="0" smtClean="0"/>
                            <a:t>0.0621</a:t>
                          </a:r>
                          <a:endParaRPr lang="en-US" dirty="0"/>
                        </a:p>
                      </a:txBody>
                      <a:tcPr/>
                    </a:tc>
                  </a:tr>
                  <a:tr h="732465">
                    <a:tc>
                      <a:txBody>
                        <a:bodyPr/>
                        <a:lstStyle/>
                        <a:p>
                          <a:r>
                            <a:rPr lang="en-US" dirty="0" smtClean="0"/>
                            <a:t>Total</a:t>
                          </a:r>
                          <a:endParaRPr lang="en-US" dirty="0"/>
                        </a:p>
                      </a:txBody>
                      <a:tcPr/>
                    </a:tc>
                    <a:tc>
                      <a:txBody>
                        <a:bodyPr/>
                        <a:lstStyle/>
                        <a:p>
                          <a:r>
                            <a:rPr lang="en-US" dirty="0" smtClean="0"/>
                            <a:t>⅀</a:t>
                          </a:r>
                          <a14:m>
                            <m:oMath xmlns:m="http://schemas.openxmlformats.org/officeDocument/2006/math">
                              <m:f>
                                <m:fPr>
                                  <m:ctrlPr>
                                    <a:rPr lang="en-US" i="1" smtClean="0">
                                      <a:latin typeface="Cambria Math"/>
                                    </a:rPr>
                                  </m:ctrlPr>
                                </m:fPr>
                                <m:num>
                                  <m:r>
                                    <a:rPr lang="en-US" smtClean="0">
                                      <a:latin typeface="Cambria Math"/>
                                    </a:rPr>
                                    <m:t>1</m:t>
                                  </m:r>
                                </m:num>
                                <m:den>
                                  <m:r>
                                    <a:rPr lang="en-US" smtClean="0">
                                      <a:latin typeface="Cambria Math"/>
                                    </a:rPr>
                                    <m:t>𝑋</m:t>
                                  </m:r>
                                </m:den>
                              </m:f>
                              <m:r>
                                <a:rPr lang="en-US" smtClean="0">
                                  <a:latin typeface="Cambria Math"/>
                                </a:rPr>
                                <m:t>=</m:t>
                              </m:r>
                            </m:oMath>
                          </a14:m>
                          <a:r>
                            <a:rPr lang="en-US" dirty="0" smtClean="0"/>
                            <a:t>0.3147</a:t>
                          </a:r>
                          <a:endParaRPr lang="en-US" dirty="0"/>
                        </a:p>
                      </a:txBody>
                      <a:tcPr/>
                    </a:tc>
                  </a:tr>
                </a:tbl>
              </a:graphicData>
            </a:graphic>
          </p:graphicFrame>
        </mc:Choice>
        <mc:Fallback>
          <p:graphicFrame>
            <p:nvGraphicFramePr>
              <p:cNvPr id="7" name="Table 6"/>
              <p:cNvGraphicFramePr>
                <a:graphicFrameLocks noGrp="1"/>
              </p:cNvGraphicFramePr>
              <p:nvPr>
                <p:extLst>
                  <p:ext uri="{D42A27DB-BD31-4B8C-83A1-F6EECF244321}">
                    <p14:modId xmlns:a14="http://schemas.microsoft.com/office/drawing/2010/main" xmlns="" xmlns:p14="http://schemas.microsoft.com/office/powerpoint/2010/main" val="1818724238"/>
                  </p:ext>
                </p:extLst>
              </p:nvPr>
            </p:nvGraphicFramePr>
            <p:xfrm>
              <a:off x="4953000" y="3048000"/>
              <a:ext cx="3657600" cy="3201345"/>
            </p:xfrm>
            <a:graphic>
              <a:graphicData uri="http://schemas.openxmlformats.org/drawingml/2006/table">
                <a:tbl>
                  <a:tblPr firstRow="1" bandRow="1">
                    <a:tableStyleId>{D7AC3CCA-C797-4891-BE02-D94E43425B78}</a:tableStyleId>
                  </a:tblPr>
                  <a:tblGrid>
                    <a:gridCol w="1447800"/>
                    <a:gridCol w="2209800"/>
                  </a:tblGrid>
                  <a:tr h="640080">
                    <a:tc>
                      <a:txBody>
                        <a:bodyPr/>
                        <a:lstStyle/>
                        <a:p>
                          <a:pPr algn="ctr"/>
                          <a:endParaRPr lang="en-US" dirty="0" smtClean="0"/>
                        </a:p>
                        <a:p>
                          <a:pPr algn="ctr"/>
                          <a:r>
                            <a:rPr lang="en-US" dirty="0" smtClean="0"/>
                            <a:t>X</a:t>
                          </a:r>
                          <a:endParaRPr lang="en-US" dirty="0"/>
                        </a:p>
                      </a:txBody>
                      <a:tcPr/>
                    </a:tc>
                    <a:tc>
                      <a:txBody>
                        <a:bodyPr/>
                        <a:lstStyle/>
                        <a:p>
                          <a:endParaRPr lang="en-US"/>
                        </a:p>
                      </a:txBody>
                      <a:tcPr>
                        <a:blipFill rotWithShape="1">
                          <a:blip r:embed="rId2"/>
                          <a:stretch>
                            <a:fillRect l="-66022" b="-400952"/>
                          </a:stretch>
                        </a:blipFill>
                      </a:tcPr>
                    </a:tc>
                  </a:tr>
                  <a:tr h="365760">
                    <a:tc>
                      <a:txBody>
                        <a:bodyPr/>
                        <a:lstStyle/>
                        <a:p>
                          <a:r>
                            <a:rPr lang="en-US" dirty="0" smtClean="0"/>
                            <a:t>13.2</a:t>
                          </a:r>
                          <a:endParaRPr lang="en-US" dirty="0"/>
                        </a:p>
                      </a:txBody>
                      <a:tcPr/>
                    </a:tc>
                    <a:tc>
                      <a:txBody>
                        <a:bodyPr/>
                        <a:lstStyle/>
                        <a:p>
                          <a:r>
                            <a:rPr lang="en-US" dirty="0" smtClean="0"/>
                            <a:t>0.0758</a:t>
                          </a:r>
                          <a:endParaRPr lang="en-US" dirty="0"/>
                        </a:p>
                      </a:txBody>
                      <a:tcPr/>
                    </a:tc>
                  </a:tr>
                  <a:tr h="365760">
                    <a:tc>
                      <a:txBody>
                        <a:bodyPr/>
                        <a:lstStyle/>
                        <a:p>
                          <a:r>
                            <a:rPr lang="en-US" dirty="0" smtClean="0"/>
                            <a:t>14.2</a:t>
                          </a:r>
                          <a:endParaRPr lang="en-US" dirty="0"/>
                        </a:p>
                      </a:txBody>
                      <a:tcPr/>
                    </a:tc>
                    <a:tc>
                      <a:txBody>
                        <a:bodyPr/>
                        <a:lstStyle/>
                        <a:p>
                          <a:r>
                            <a:rPr lang="en-US" dirty="0" smtClean="0"/>
                            <a:t>0.0704</a:t>
                          </a:r>
                          <a:endParaRPr lang="en-US" dirty="0"/>
                        </a:p>
                      </a:txBody>
                      <a:tcPr/>
                    </a:tc>
                  </a:tr>
                  <a:tr h="365760">
                    <a:tc>
                      <a:txBody>
                        <a:bodyPr/>
                        <a:lstStyle/>
                        <a:p>
                          <a:r>
                            <a:rPr lang="en-US" dirty="0" smtClean="0"/>
                            <a:t>14.8</a:t>
                          </a:r>
                          <a:endParaRPr lang="en-US" dirty="0"/>
                        </a:p>
                      </a:txBody>
                      <a:tcPr/>
                    </a:tc>
                    <a:tc>
                      <a:txBody>
                        <a:bodyPr/>
                        <a:lstStyle/>
                        <a:p>
                          <a:r>
                            <a:rPr lang="en-US" dirty="0" smtClean="0"/>
                            <a:t>0.0676</a:t>
                          </a:r>
                          <a:endParaRPr lang="en-US" dirty="0"/>
                        </a:p>
                      </a:txBody>
                      <a:tcPr/>
                    </a:tc>
                  </a:tr>
                  <a:tr h="365760">
                    <a:tc>
                      <a:txBody>
                        <a:bodyPr/>
                        <a:lstStyle/>
                        <a:p>
                          <a:r>
                            <a:rPr lang="en-US" dirty="0" smtClean="0"/>
                            <a:t>15.2</a:t>
                          </a:r>
                          <a:endParaRPr lang="en-US" dirty="0"/>
                        </a:p>
                      </a:txBody>
                      <a:tcPr/>
                    </a:tc>
                    <a:tc>
                      <a:txBody>
                        <a:bodyPr/>
                        <a:lstStyle/>
                        <a:p>
                          <a:r>
                            <a:rPr lang="en-US" dirty="0" smtClean="0"/>
                            <a:t>0.0658</a:t>
                          </a:r>
                          <a:endParaRPr lang="en-US" dirty="0"/>
                        </a:p>
                      </a:txBody>
                      <a:tcPr/>
                    </a:tc>
                  </a:tr>
                  <a:tr h="365760">
                    <a:tc>
                      <a:txBody>
                        <a:bodyPr/>
                        <a:lstStyle/>
                        <a:p>
                          <a:r>
                            <a:rPr lang="en-US" dirty="0" smtClean="0"/>
                            <a:t>16.1</a:t>
                          </a:r>
                          <a:endParaRPr lang="en-US" dirty="0"/>
                        </a:p>
                      </a:txBody>
                      <a:tcPr/>
                    </a:tc>
                    <a:tc>
                      <a:txBody>
                        <a:bodyPr/>
                        <a:lstStyle/>
                        <a:p>
                          <a:r>
                            <a:rPr lang="en-US" dirty="0" smtClean="0"/>
                            <a:t>0.0621</a:t>
                          </a:r>
                          <a:endParaRPr lang="en-US" dirty="0"/>
                        </a:p>
                      </a:txBody>
                      <a:tcPr/>
                    </a:tc>
                  </a:tr>
                  <a:tr h="732465">
                    <a:tc>
                      <a:txBody>
                        <a:bodyPr/>
                        <a:lstStyle/>
                        <a:p>
                          <a:r>
                            <a:rPr lang="en-US" dirty="0" smtClean="0"/>
                            <a:t>Total</a:t>
                          </a:r>
                          <a:endParaRPr lang="en-US" dirty="0"/>
                        </a:p>
                      </a:txBody>
                      <a:tcPr/>
                    </a:tc>
                    <a:tc>
                      <a:txBody>
                        <a:bodyPr/>
                        <a:lstStyle/>
                        <a:p>
                          <a:endParaRPr lang="en-US"/>
                        </a:p>
                      </a:txBody>
                      <a:tcPr>
                        <a:blipFill rotWithShape="1">
                          <a:blip r:embed="rId2"/>
                          <a:stretch>
                            <a:fillRect l="-66022" t="-337500" b="-833"/>
                          </a:stretch>
                        </a:blipFill>
                      </a:tcPr>
                    </a:tc>
                  </a:tr>
                </a:tbl>
              </a:graphicData>
            </a:graphic>
          </p:graphicFrame>
        </mc:Fallback>
      </mc:AlternateContent>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1472" y="3429000"/>
            <a:ext cx="3786214" cy="1500198"/>
          </a:xfrm>
          <a:prstGeom prst="rect">
            <a:avLst/>
          </a:prstGeom>
          <a:ln/>
          <a:extLst/>
        </p:spPr>
        <p:style>
          <a:lnRef idx="1">
            <a:schemeClr val="dk1"/>
          </a:lnRef>
          <a:fillRef idx="2">
            <a:schemeClr val="dk1"/>
          </a:fillRef>
          <a:effectRef idx="1">
            <a:schemeClr val="dk1"/>
          </a:effectRef>
          <a:fontRef idx="minor">
            <a:schemeClr val="dk1"/>
          </a:fontRef>
        </p:style>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28301" y="5181600"/>
            <a:ext cx="2862699" cy="762000"/>
          </a:xfrm>
          <a:prstGeom prst="rect">
            <a:avLst/>
          </a:prstGeom>
          <a:ln/>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xmlns="" val="354375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027"/>
                                        </p:tgtEl>
                                        <p:attrNameLst>
                                          <p:attrName>style.visibility</p:attrName>
                                        </p:attrNameLst>
                                      </p:cBhvr>
                                      <p:to>
                                        <p:strVal val="visible"/>
                                      </p:to>
                                    </p:set>
                                    <p:animEffect transition="in" filter="fade">
                                      <p:cBhvr>
                                        <p:cTn id="40" dur="1000"/>
                                        <p:tgtEl>
                                          <p:spTgt spid="1027"/>
                                        </p:tgtEl>
                                      </p:cBhvr>
                                    </p:animEffect>
                                    <p:anim calcmode="lin" valueType="num">
                                      <p:cBhvr>
                                        <p:cTn id="41" dur="1000" fill="hold"/>
                                        <p:tgtEl>
                                          <p:spTgt spid="1027"/>
                                        </p:tgtEl>
                                        <p:attrNameLst>
                                          <p:attrName>ppt_x</p:attrName>
                                        </p:attrNameLst>
                                      </p:cBhvr>
                                      <p:tavLst>
                                        <p:tav tm="0">
                                          <p:val>
                                            <p:strVal val="#ppt_x"/>
                                          </p:val>
                                        </p:tav>
                                        <p:tav tm="100000">
                                          <p:val>
                                            <p:strVal val="#ppt_x"/>
                                          </p:val>
                                        </p:tav>
                                      </p:tavLst>
                                    </p:anim>
                                    <p:anim calcmode="lin" valueType="num">
                                      <p:cBhvr>
                                        <p:cTn id="42"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7162800" cy="914400"/>
          </a:xfrm>
        </p:spPr>
        <p:txBody>
          <a:bodyPr/>
          <a:lstStyle/>
          <a:p>
            <a:r>
              <a:rPr lang="en-US" sz="2000" b="1" u="sng" dirty="0">
                <a:solidFill>
                  <a:schemeClr val="bg2"/>
                </a:solidFill>
                <a:latin typeface="Times New Roman" panose="02020603050405020304" pitchFamily="18" charset="0"/>
                <a:cs typeface="Times New Roman" panose="02020603050405020304" pitchFamily="18" charset="0"/>
              </a:rPr>
              <a:t>Example: Calculate the harmonic mean for the given below:</a:t>
            </a:r>
            <a:br>
              <a:rPr lang="en-US" sz="2000" b="1" u="sng" dirty="0">
                <a:solidFill>
                  <a:schemeClr val="bg2"/>
                </a:solidFill>
                <a:latin typeface="Times New Roman" panose="02020603050405020304" pitchFamily="18" charset="0"/>
                <a:cs typeface="Times New Roman" panose="02020603050405020304" pitchFamily="18" charset="0"/>
              </a:rPr>
            </a:br>
            <a:endParaRPr lang="en-US" sz="2000" b="1" u="sng" dirty="0">
              <a:solidFill>
                <a:schemeClr val="bg2"/>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705234999"/>
              </p:ext>
            </p:extLst>
          </p:nvPr>
        </p:nvGraphicFramePr>
        <p:xfrm>
          <a:off x="228600" y="990600"/>
          <a:ext cx="8763002" cy="731520"/>
        </p:xfrm>
        <a:graphic>
          <a:graphicData uri="http://schemas.openxmlformats.org/drawingml/2006/table">
            <a:tbl>
              <a:tblPr firstRow="1" bandRow="1" bandCol="1">
                <a:tableStyleId>{21E4AEA4-8DFA-4A89-87EB-49C32662AFE0}</a:tableStyleId>
              </a:tblPr>
              <a:tblGrid>
                <a:gridCol w="990600"/>
                <a:gridCol w="990600"/>
                <a:gridCol w="963167"/>
                <a:gridCol w="981457"/>
                <a:gridCol w="981457"/>
                <a:gridCol w="981457"/>
                <a:gridCol w="981457"/>
                <a:gridCol w="1892807"/>
              </a:tblGrid>
              <a:tr h="327660">
                <a:tc>
                  <a:txBody>
                    <a:bodyPr/>
                    <a:lstStyle/>
                    <a:p>
                      <a:r>
                        <a:rPr lang="en-US" dirty="0" smtClean="0"/>
                        <a:t>Marks</a:t>
                      </a:r>
                      <a:endParaRPr lang="en-US" dirty="0"/>
                    </a:p>
                  </a:txBody>
                  <a:tcPr/>
                </a:tc>
                <a:tc>
                  <a:txBody>
                    <a:bodyPr/>
                    <a:lstStyle/>
                    <a:p>
                      <a:r>
                        <a:rPr lang="en-US" dirty="0" smtClean="0"/>
                        <a:t>30-39</a:t>
                      </a:r>
                      <a:endParaRPr lang="en-US" dirty="0"/>
                    </a:p>
                  </a:txBody>
                  <a:tcPr/>
                </a:tc>
                <a:tc>
                  <a:txBody>
                    <a:bodyPr/>
                    <a:lstStyle/>
                    <a:p>
                      <a:r>
                        <a:rPr lang="en-US" dirty="0" smtClean="0"/>
                        <a:t>40-49</a:t>
                      </a:r>
                      <a:endParaRPr lang="en-US" dirty="0"/>
                    </a:p>
                  </a:txBody>
                  <a:tcPr/>
                </a:tc>
                <a:tc>
                  <a:txBody>
                    <a:bodyPr/>
                    <a:lstStyle/>
                    <a:p>
                      <a:r>
                        <a:rPr lang="en-US" dirty="0" smtClean="0"/>
                        <a:t>50-59</a:t>
                      </a:r>
                      <a:endParaRPr lang="en-US" dirty="0"/>
                    </a:p>
                  </a:txBody>
                  <a:tcPr/>
                </a:tc>
                <a:tc>
                  <a:txBody>
                    <a:bodyPr/>
                    <a:lstStyle/>
                    <a:p>
                      <a:r>
                        <a:rPr lang="en-US" dirty="0" smtClean="0"/>
                        <a:t>60-69</a:t>
                      </a:r>
                      <a:endParaRPr lang="en-US" dirty="0"/>
                    </a:p>
                  </a:txBody>
                  <a:tcPr/>
                </a:tc>
                <a:tc>
                  <a:txBody>
                    <a:bodyPr/>
                    <a:lstStyle/>
                    <a:p>
                      <a:r>
                        <a:rPr lang="en-US" dirty="0" smtClean="0"/>
                        <a:t>70-79</a:t>
                      </a:r>
                      <a:endParaRPr lang="en-US" dirty="0"/>
                    </a:p>
                  </a:txBody>
                  <a:tcPr/>
                </a:tc>
                <a:tc>
                  <a:txBody>
                    <a:bodyPr/>
                    <a:lstStyle/>
                    <a:p>
                      <a:r>
                        <a:rPr lang="en-US" dirty="0" smtClean="0"/>
                        <a:t>80-89</a:t>
                      </a:r>
                      <a:endParaRPr lang="en-US" dirty="0"/>
                    </a:p>
                  </a:txBody>
                  <a:tcPr/>
                </a:tc>
                <a:tc>
                  <a:txBody>
                    <a:bodyPr/>
                    <a:lstStyle/>
                    <a:p>
                      <a:r>
                        <a:rPr lang="en-US" dirty="0" smtClean="0"/>
                        <a:t>90-99</a:t>
                      </a:r>
                      <a:endParaRPr lang="en-US" dirty="0"/>
                    </a:p>
                  </a:txBody>
                  <a:tcPr/>
                </a:tc>
              </a:tr>
              <a:tr h="327660">
                <a:tc>
                  <a:txBody>
                    <a:bodyPr/>
                    <a:lstStyle/>
                    <a:p>
                      <a:r>
                        <a:rPr lang="en-US" dirty="0" smtClean="0"/>
                        <a:t>F</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11</a:t>
                      </a:r>
                      <a:endParaRPr lang="en-US" dirty="0"/>
                    </a:p>
                  </a:txBody>
                  <a:tcPr/>
                </a:tc>
                <a:tc>
                  <a:txBody>
                    <a:bodyPr/>
                    <a:lstStyle/>
                    <a:p>
                      <a:r>
                        <a:rPr lang="en-US" dirty="0" smtClean="0"/>
                        <a:t>20</a:t>
                      </a:r>
                      <a:endParaRPr lang="en-US" dirty="0"/>
                    </a:p>
                  </a:txBody>
                  <a:tcPr/>
                </a:tc>
                <a:tc>
                  <a:txBody>
                    <a:bodyPr/>
                    <a:lstStyle/>
                    <a:p>
                      <a:r>
                        <a:rPr lang="en-US" dirty="0" smtClean="0"/>
                        <a:t>32</a:t>
                      </a:r>
                      <a:endParaRPr lang="en-US" dirty="0"/>
                    </a:p>
                  </a:txBody>
                  <a:tcPr/>
                </a:tc>
                <a:tc>
                  <a:txBody>
                    <a:bodyPr/>
                    <a:lstStyle/>
                    <a:p>
                      <a:r>
                        <a:rPr lang="en-US" dirty="0" smtClean="0"/>
                        <a:t>25</a:t>
                      </a:r>
                      <a:endParaRPr lang="en-US" dirty="0"/>
                    </a:p>
                  </a:txBody>
                  <a:tcPr/>
                </a:tc>
                <a:tc>
                  <a:txBody>
                    <a:bodyPr/>
                    <a:lstStyle/>
                    <a:p>
                      <a:r>
                        <a:rPr lang="en-US" dirty="0" smtClean="0"/>
                        <a:t>7</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160076421"/>
              </p:ext>
            </p:extLst>
          </p:nvPr>
        </p:nvGraphicFramePr>
        <p:xfrm>
          <a:off x="2895599" y="2057400"/>
          <a:ext cx="5943601" cy="3928936"/>
        </p:xfrm>
        <a:graphic>
          <a:graphicData uri="http://schemas.openxmlformats.org/drawingml/2006/table">
            <a:tbl>
              <a:tblPr firstRow="1" bandRow="1">
                <a:tableStyleId>{5C22544A-7EE6-4342-B048-85BDC9FD1C3A}</a:tableStyleId>
              </a:tblPr>
              <a:tblGrid>
                <a:gridCol w="1671638"/>
                <a:gridCol w="1300163"/>
                <a:gridCol w="1371600"/>
                <a:gridCol w="1600200"/>
              </a:tblGrid>
              <a:tr h="612902">
                <a:tc>
                  <a:txBody>
                    <a:bodyPr/>
                    <a:lstStyle/>
                    <a:p>
                      <a:r>
                        <a:rPr lang="en-US" dirty="0" smtClean="0"/>
                        <a:t>Marks</a:t>
                      </a:r>
                      <a:endParaRPr lang="en-US" dirty="0"/>
                    </a:p>
                  </a:txBody>
                  <a:tcPr/>
                </a:tc>
                <a:tc>
                  <a:txBody>
                    <a:bodyPr/>
                    <a:lstStyle/>
                    <a:p>
                      <a:r>
                        <a:rPr lang="en-US" dirty="0" smtClean="0"/>
                        <a:t>x</a:t>
                      </a:r>
                      <a:endParaRPr lang="en-US" dirty="0"/>
                    </a:p>
                  </a:txBody>
                  <a:tcPr/>
                </a:tc>
                <a:tc>
                  <a:txBody>
                    <a:bodyPr/>
                    <a:lstStyle/>
                    <a:p>
                      <a:r>
                        <a:rPr lang="en-US" dirty="0" smtClean="0"/>
                        <a:t>f</a:t>
                      </a:r>
                      <a:endParaRPr lang="en-US" dirty="0"/>
                    </a:p>
                  </a:txBody>
                  <a:tcPr/>
                </a:tc>
                <a:tc>
                  <a:txBody>
                    <a:bodyPr/>
                    <a:lstStyle/>
                    <a:p>
                      <a:endParaRPr lang="en-US"/>
                    </a:p>
                  </a:txBody>
                  <a:tcPr>
                    <a:blipFill rotWithShape="1">
                      <a:blip r:embed="rId2"/>
                      <a:stretch>
                        <a:fillRect l="-272137" t="-5000" b="-604000"/>
                      </a:stretch>
                    </a:blipFill>
                  </a:tcPr>
                </a:tc>
              </a:tr>
              <a:tr h="365760">
                <a:tc>
                  <a:txBody>
                    <a:bodyPr/>
                    <a:lstStyle/>
                    <a:p>
                      <a:r>
                        <a:rPr lang="en-US" dirty="0" smtClean="0"/>
                        <a:t>30-39</a:t>
                      </a:r>
                      <a:endParaRPr lang="en-US" dirty="0"/>
                    </a:p>
                  </a:txBody>
                  <a:tcPr/>
                </a:tc>
                <a:tc>
                  <a:txBody>
                    <a:bodyPr/>
                    <a:lstStyle/>
                    <a:p>
                      <a:r>
                        <a:rPr lang="en-US" dirty="0" smtClean="0"/>
                        <a:t>34.5</a:t>
                      </a:r>
                      <a:endParaRPr lang="en-US" dirty="0"/>
                    </a:p>
                  </a:txBody>
                  <a:tcPr/>
                </a:tc>
                <a:tc>
                  <a:txBody>
                    <a:bodyPr/>
                    <a:lstStyle/>
                    <a:p>
                      <a:r>
                        <a:rPr lang="en-US" dirty="0" smtClean="0"/>
                        <a:t>2</a:t>
                      </a:r>
                      <a:endParaRPr lang="en-US" dirty="0"/>
                    </a:p>
                  </a:txBody>
                  <a:tcPr/>
                </a:tc>
                <a:tc>
                  <a:txBody>
                    <a:bodyPr/>
                    <a:lstStyle/>
                    <a:p>
                      <a:r>
                        <a:rPr lang="en-US" dirty="0" smtClean="0"/>
                        <a:t>0.0580</a:t>
                      </a:r>
                      <a:endParaRPr lang="en-US" dirty="0"/>
                    </a:p>
                  </a:txBody>
                  <a:tcPr/>
                </a:tc>
              </a:tr>
              <a:tr h="365760">
                <a:tc>
                  <a:txBody>
                    <a:bodyPr/>
                    <a:lstStyle/>
                    <a:p>
                      <a:r>
                        <a:rPr lang="en-US" dirty="0" smtClean="0"/>
                        <a:t>40-49</a:t>
                      </a:r>
                      <a:endParaRPr lang="en-US" dirty="0"/>
                    </a:p>
                  </a:txBody>
                  <a:tcPr/>
                </a:tc>
                <a:tc>
                  <a:txBody>
                    <a:bodyPr/>
                    <a:lstStyle/>
                    <a:p>
                      <a:r>
                        <a:rPr lang="en-US" dirty="0" smtClean="0"/>
                        <a:t>44.5</a:t>
                      </a:r>
                    </a:p>
                  </a:txBody>
                  <a:tcPr/>
                </a:tc>
                <a:tc>
                  <a:txBody>
                    <a:bodyPr/>
                    <a:lstStyle/>
                    <a:p>
                      <a:r>
                        <a:rPr lang="en-US" dirty="0" smtClean="0"/>
                        <a:t>3</a:t>
                      </a:r>
                      <a:endParaRPr lang="en-US" dirty="0"/>
                    </a:p>
                  </a:txBody>
                  <a:tcPr/>
                </a:tc>
                <a:tc>
                  <a:txBody>
                    <a:bodyPr/>
                    <a:lstStyle/>
                    <a:p>
                      <a:r>
                        <a:rPr lang="en-US" dirty="0" smtClean="0"/>
                        <a:t>0.0674</a:t>
                      </a:r>
                      <a:endParaRPr lang="en-US" dirty="0"/>
                    </a:p>
                  </a:txBody>
                  <a:tcPr/>
                </a:tc>
              </a:tr>
              <a:tr h="365760">
                <a:tc>
                  <a:txBody>
                    <a:bodyPr/>
                    <a:lstStyle/>
                    <a:p>
                      <a:r>
                        <a:rPr lang="en-US" dirty="0" smtClean="0"/>
                        <a:t>50-59</a:t>
                      </a:r>
                      <a:endParaRPr lang="en-US" dirty="0"/>
                    </a:p>
                  </a:txBody>
                  <a:tcPr/>
                </a:tc>
                <a:tc>
                  <a:txBody>
                    <a:bodyPr/>
                    <a:lstStyle/>
                    <a:p>
                      <a:r>
                        <a:rPr lang="en-US" dirty="0" smtClean="0"/>
                        <a:t>54.5</a:t>
                      </a:r>
                    </a:p>
                  </a:txBody>
                  <a:tcPr/>
                </a:tc>
                <a:tc>
                  <a:txBody>
                    <a:bodyPr/>
                    <a:lstStyle/>
                    <a:p>
                      <a:r>
                        <a:rPr lang="en-US" dirty="0" smtClean="0"/>
                        <a:t>11</a:t>
                      </a:r>
                      <a:endParaRPr lang="en-US" dirty="0"/>
                    </a:p>
                  </a:txBody>
                  <a:tcPr/>
                </a:tc>
                <a:tc>
                  <a:txBody>
                    <a:bodyPr/>
                    <a:lstStyle/>
                    <a:p>
                      <a:r>
                        <a:rPr lang="en-US" dirty="0" smtClean="0"/>
                        <a:t>0.2018</a:t>
                      </a:r>
                      <a:endParaRPr lang="en-US" dirty="0"/>
                    </a:p>
                  </a:txBody>
                  <a:tcPr/>
                </a:tc>
              </a:tr>
              <a:tr h="365760">
                <a:tc>
                  <a:txBody>
                    <a:bodyPr/>
                    <a:lstStyle/>
                    <a:p>
                      <a:r>
                        <a:rPr lang="en-US" dirty="0" smtClean="0"/>
                        <a:t>60-69</a:t>
                      </a:r>
                      <a:endParaRPr lang="en-US" dirty="0"/>
                    </a:p>
                  </a:txBody>
                  <a:tcPr/>
                </a:tc>
                <a:tc>
                  <a:txBody>
                    <a:bodyPr/>
                    <a:lstStyle/>
                    <a:p>
                      <a:r>
                        <a:rPr lang="en-US" dirty="0" smtClean="0"/>
                        <a:t>64.5</a:t>
                      </a:r>
                    </a:p>
                  </a:txBody>
                  <a:tcPr/>
                </a:tc>
                <a:tc>
                  <a:txBody>
                    <a:bodyPr/>
                    <a:lstStyle/>
                    <a:p>
                      <a:r>
                        <a:rPr lang="en-US" dirty="0" smtClean="0"/>
                        <a:t>20</a:t>
                      </a:r>
                      <a:endParaRPr lang="en-US" dirty="0"/>
                    </a:p>
                  </a:txBody>
                  <a:tcPr/>
                </a:tc>
                <a:tc>
                  <a:txBody>
                    <a:bodyPr/>
                    <a:lstStyle/>
                    <a:p>
                      <a:r>
                        <a:rPr lang="en-US" dirty="0" smtClean="0"/>
                        <a:t>0.3101</a:t>
                      </a:r>
                      <a:endParaRPr lang="en-US" dirty="0"/>
                    </a:p>
                  </a:txBody>
                  <a:tcPr/>
                </a:tc>
              </a:tr>
              <a:tr h="365760">
                <a:tc>
                  <a:txBody>
                    <a:bodyPr/>
                    <a:lstStyle/>
                    <a:p>
                      <a:r>
                        <a:rPr lang="en-US" dirty="0" smtClean="0"/>
                        <a:t>70-79</a:t>
                      </a:r>
                      <a:endParaRPr lang="en-US" dirty="0"/>
                    </a:p>
                  </a:txBody>
                  <a:tcPr/>
                </a:tc>
                <a:tc>
                  <a:txBody>
                    <a:bodyPr/>
                    <a:lstStyle/>
                    <a:p>
                      <a:r>
                        <a:rPr lang="en-US" dirty="0" smtClean="0"/>
                        <a:t>74.5</a:t>
                      </a:r>
                    </a:p>
                  </a:txBody>
                  <a:tcPr/>
                </a:tc>
                <a:tc>
                  <a:txBody>
                    <a:bodyPr/>
                    <a:lstStyle/>
                    <a:p>
                      <a:r>
                        <a:rPr lang="en-US" dirty="0" smtClean="0"/>
                        <a:t>32</a:t>
                      </a:r>
                      <a:endParaRPr lang="en-US" dirty="0"/>
                    </a:p>
                  </a:txBody>
                  <a:tcPr/>
                </a:tc>
                <a:tc>
                  <a:txBody>
                    <a:bodyPr/>
                    <a:lstStyle/>
                    <a:p>
                      <a:r>
                        <a:rPr lang="en-US" dirty="0" smtClean="0"/>
                        <a:t>0.4295</a:t>
                      </a:r>
                      <a:endParaRPr lang="en-US" dirty="0"/>
                    </a:p>
                  </a:txBody>
                  <a:tcPr/>
                </a:tc>
              </a:tr>
              <a:tr h="365760">
                <a:tc>
                  <a:txBody>
                    <a:bodyPr/>
                    <a:lstStyle/>
                    <a:p>
                      <a:r>
                        <a:rPr lang="en-US" dirty="0" smtClean="0"/>
                        <a:t>80-89</a:t>
                      </a:r>
                      <a:endParaRPr lang="en-US" dirty="0"/>
                    </a:p>
                  </a:txBody>
                  <a:tcPr/>
                </a:tc>
                <a:tc>
                  <a:txBody>
                    <a:bodyPr/>
                    <a:lstStyle/>
                    <a:p>
                      <a:r>
                        <a:rPr lang="en-US" dirty="0" smtClean="0"/>
                        <a:t>84.5</a:t>
                      </a:r>
                    </a:p>
                  </a:txBody>
                  <a:tcPr/>
                </a:tc>
                <a:tc>
                  <a:txBody>
                    <a:bodyPr/>
                    <a:lstStyle/>
                    <a:p>
                      <a:r>
                        <a:rPr lang="en-US" dirty="0" smtClean="0"/>
                        <a:t>25</a:t>
                      </a:r>
                      <a:endParaRPr lang="en-US" dirty="0"/>
                    </a:p>
                  </a:txBody>
                  <a:tcPr/>
                </a:tc>
                <a:tc>
                  <a:txBody>
                    <a:bodyPr/>
                    <a:lstStyle/>
                    <a:p>
                      <a:r>
                        <a:rPr lang="en-US" dirty="0" smtClean="0"/>
                        <a:t>0.2959</a:t>
                      </a:r>
                      <a:endParaRPr lang="en-US" dirty="0"/>
                    </a:p>
                  </a:txBody>
                  <a:tcPr/>
                </a:tc>
              </a:tr>
              <a:tr h="365760">
                <a:tc>
                  <a:txBody>
                    <a:bodyPr/>
                    <a:lstStyle/>
                    <a:p>
                      <a:r>
                        <a:rPr lang="en-US" dirty="0" smtClean="0"/>
                        <a:t>90-99</a:t>
                      </a:r>
                      <a:endParaRPr lang="en-US" dirty="0"/>
                    </a:p>
                  </a:txBody>
                  <a:tcPr/>
                </a:tc>
                <a:tc>
                  <a:txBody>
                    <a:bodyPr/>
                    <a:lstStyle/>
                    <a:p>
                      <a:r>
                        <a:rPr lang="en-US" dirty="0" smtClean="0"/>
                        <a:t>94.5</a:t>
                      </a:r>
                    </a:p>
                  </a:txBody>
                  <a:tcPr/>
                </a:tc>
                <a:tc>
                  <a:txBody>
                    <a:bodyPr/>
                    <a:lstStyle/>
                    <a:p>
                      <a:r>
                        <a:rPr lang="en-US" dirty="0" smtClean="0"/>
                        <a:t>7</a:t>
                      </a:r>
                      <a:endParaRPr lang="en-US" dirty="0"/>
                    </a:p>
                  </a:txBody>
                  <a:tcPr/>
                </a:tc>
                <a:tc>
                  <a:txBody>
                    <a:bodyPr/>
                    <a:lstStyle/>
                    <a:p>
                      <a:r>
                        <a:rPr lang="en-US" dirty="0" smtClean="0"/>
                        <a:t>0.0741</a:t>
                      </a:r>
                      <a:endParaRPr lang="en-US" dirty="0"/>
                    </a:p>
                  </a:txBody>
                  <a:tcPr/>
                </a:tc>
              </a:tr>
              <a:tr h="755714">
                <a:tc>
                  <a:txBody>
                    <a:bodyPr/>
                    <a:lstStyle/>
                    <a:p>
                      <a:r>
                        <a:rPr lang="en-US" b="1" dirty="0" smtClean="0"/>
                        <a:t>Total</a:t>
                      </a:r>
                      <a:endParaRPr lang="en-US" b="1" dirty="0"/>
                    </a:p>
                  </a:txBody>
                  <a:tcPr/>
                </a:tc>
                <a:tc>
                  <a:txBody>
                    <a:bodyPr/>
                    <a:lstStyle/>
                    <a:p>
                      <a:endParaRPr lang="en-US" dirty="0" smtClean="0"/>
                    </a:p>
                  </a:txBody>
                  <a:tcPr/>
                </a:tc>
                <a:tc>
                  <a:txBody>
                    <a:bodyPr/>
                    <a:lstStyle/>
                    <a:p>
                      <a:endParaRPr lang="en-US"/>
                    </a:p>
                  </a:txBody>
                  <a:tcPr>
                    <a:blipFill rotWithShape="1">
                      <a:blip r:embed="rId2"/>
                      <a:stretch>
                        <a:fillRect l="-216889" t="-423387" r="-116444" b="-48387"/>
                      </a:stretch>
                    </a:blipFill>
                  </a:tcPr>
                </a:tc>
                <a:tc>
                  <a:txBody>
                    <a:bodyPr/>
                    <a:lstStyle/>
                    <a:p>
                      <a:endParaRPr lang="en-US"/>
                    </a:p>
                  </a:txBody>
                  <a:tcPr>
                    <a:blipFill rotWithShape="1">
                      <a:blip r:embed="rId2"/>
                      <a:stretch>
                        <a:fillRect l="-272137" t="-423387" b="-48387"/>
                      </a:stretch>
                    </a:blipFill>
                  </a:tcPr>
                </a:tc>
              </a:tr>
            </a:tbl>
          </a:graphicData>
        </a:graphic>
      </p:graphicFrame>
      <p:sp>
        <p:nvSpPr>
          <p:cNvPr id="9" name="Subtitle 8"/>
          <p:cNvSpPr>
            <a:spLocks noGrp="1"/>
          </p:cNvSpPr>
          <p:nvPr>
            <p:ph type="subTitle" idx="1"/>
          </p:nvPr>
        </p:nvSpPr>
        <p:spPr>
          <a:xfrm>
            <a:off x="381000" y="2133600"/>
            <a:ext cx="2590800" cy="1600200"/>
          </a:xfrm>
        </p:spPr>
        <p:txBody>
          <a:bodyPr>
            <a:normAutofit/>
          </a:bodyPr>
          <a:lstStyle/>
          <a:p>
            <a:r>
              <a:rPr lang="en-US" b="1" dirty="0" smtClean="0">
                <a:solidFill>
                  <a:schemeClr val="bg2"/>
                </a:solidFill>
              </a:rPr>
              <a:t>Solution: </a:t>
            </a:r>
            <a:r>
              <a:rPr lang="en-US" dirty="0" smtClean="0">
                <a:solidFill>
                  <a:schemeClr val="bg2"/>
                </a:solidFill>
              </a:rPr>
              <a:t>Now We’ll find H.M as:</a:t>
            </a:r>
            <a:endParaRPr lang="en-US" dirty="0">
              <a:solidFill>
                <a:schemeClr val="bg2"/>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7200" y="3067482"/>
            <a:ext cx="2105025" cy="695325"/>
          </a:xfrm>
          <a:prstGeom prst="rect">
            <a:avLst/>
          </a:prstGeom>
        </p:spPr>
      </p:pic>
    </p:spTree>
    <p:extLst>
      <p:ext uri="{BB962C8B-B14F-4D97-AF65-F5344CB8AC3E}">
        <p14:creationId xmlns:p14="http://schemas.microsoft.com/office/powerpoint/2010/main" xmlns="" val="418478757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1000"/>
                                        <p:tgtEl>
                                          <p:spTgt spid="9">
                                            <p:txEl>
                                              <p:pRg st="0" end="0"/>
                                            </p:txEl>
                                          </p:spTgt>
                                        </p:tgtEl>
                                      </p:cBhvr>
                                    </p:animEffect>
                                    <p:anim calcmode="lin" valueType="num">
                                      <p:cBhvr>
                                        <p:cTn id="2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3400"/>
            <a:ext cx="6248400" cy="1219200"/>
          </a:xfrm>
        </p:spPr>
        <p:txBody>
          <a:bodyPr/>
          <a:lstStyle/>
          <a:p>
            <a:r>
              <a:rPr lang="en-US" sz="3600" b="1" u="sng" dirty="0" smtClean="0">
                <a:solidFill>
                  <a:schemeClr val="bg2"/>
                </a:solidFill>
                <a:latin typeface="Times New Roman" panose="02020603050405020304" pitchFamily="18" charset="0"/>
                <a:cs typeface="Times New Roman" panose="02020603050405020304" pitchFamily="18" charset="0"/>
              </a:rPr>
              <a:t>Geometric Mean</a:t>
            </a:r>
            <a:endParaRPr lang="en-US" sz="3600" b="1"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66800" y="2143116"/>
            <a:ext cx="7543800" cy="4333884"/>
          </a:xfrm>
        </p:spPr>
        <p:txBody>
          <a:bodyPr>
            <a:normAutofit/>
          </a:bodyPr>
          <a:lstStyle/>
          <a:p>
            <a:pPr marL="342900" indent="-342900" algn="just">
              <a:buFont typeface="Wingdings" pitchFamily="2" charset="2"/>
              <a:buChar char="Ø"/>
            </a:pPr>
            <a:r>
              <a:rPr lang="en-US" dirty="0">
                <a:solidFill>
                  <a:schemeClr val="bg2"/>
                </a:solidFill>
              </a:rPr>
              <a:t> </a:t>
            </a:r>
            <a:r>
              <a:rPr lang="en-US" dirty="0">
                <a:solidFill>
                  <a:schemeClr val="bg2"/>
                </a:solidFill>
                <a:latin typeface="Times New Roman" panose="02020603050405020304" pitchFamily="18" charset="0"/>
                <a:cs typeface="Times New Roman" panose="02020603050405020304" pitchFamily="18" charset="0"/>
              </a:rPr>
              <a:t>Geometric mean is a kind of average of a set of numbers that is different from the arithmetic average. </a:t>
            </a:r>
            <a:endParaRPr lang="en-US" dirty="0" smtClean="0">
              <a:solidFill>
                <a:schemeClr val="bg2"/>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en-US" dirty="0" smtClean="0">
                <a:solidFill>
                  <a:schemeClr val="bg2"/>
                </a:solidFill>
                <a:latin typeface="Times New Roman" panose="02020603050405020304" pitchFamily="18" charset="0"/>
                <a:cs typeface="Times New Roman" panose="02020603050405020304" pitchFamily="18" charset="0"/>
              </a:rPr>
              <a:t>The </a:t>
            </a:r>
            <a:r>
              <a:rPr lang="en-US" dirty="0">
                <a:solidFill>
                  <a:schemeClr val="bg2"/>
                </a:solidFill>
                <a:latin typeface="Times New Roman" panose="02020603050405020304" pitchFamily="18" charset="0"/>
                <a:cs typeface="Times New Roman" panose="02020603050405020304" pitchFamily="18" charset="0"/>
              </a:rPr>
              <a:t>geometric mean is well defined only for sets of positive real numbers. This is calculated by multiplying all the numbers (call the number of numbers n), and taking the nth root of the total. </a:t>
            </a:r>
            <a:endParaRPr lang="en-US" dirty="0" smtClean="0">
              <a:solidFill>
                <a:schemeClr val="bg2"/>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en-US" dirty="0" smtClean="0">
                <a:solidFill>
                  <a:schemeClr val="bg2"/>
                </a:solidFill>
                <a:latin typeface="Times New Roman" panose="02020603050405020304" pitchFamily="18" charset="0"/>
                <a:cs typeface="Times New Roman" panose="02020603050405020304" pitchFamily="18" charset="0"/>
              </a:rPr>
              <a:t>A </a:t>
            </a:r>
            <a:r>
              <a:rPr lang="en-US" dirty="0">
                <a:solidFill>
                  <a:schemeClr val="bg2"/>
                </a:solidFill>
                <a:latin typeface="Times New Roman" panose="02020603050405020304" pitchFamily="18" charset="0"/>
                <a:cs typeface="Times New Roman" panose="02020603050405020304" pitchFamily="18" charset="0"/>
              </a:rPr>
              <a:t>common example of where the geometric mean is the correct choice is when averaging growth </a:t>
            </a:r>
            <a:r>
              <a:rPr lang="en-US" dirty="0" smtClean="0">
                <a:solidFill>
                  <a:schemeClr val="bg2"/>
                </a:solidFill>
                <a:latin typeface="Times New Roman" panose="02020603050405020304" pitchFamily="18" charset="0"/>
                <a:cs typeface="Times New Roman" panose="02020603050405020304" pitchFamily="18" charset="0"/>
              </a:rPr>
              <a:t>rates.</a:t>
            </a:r>
          </a:p>
          <a:p>
            <a:pPr marL="342900" indent="-342900" algn="just">
              <a:buFont typeface="Wingdings" pitchFamily="2" charset="2"/>
              <a:buChar char="Ø"/>
            </a:pPr>
            <a:r>
              <a:rPr lang="en-US" dirty="0" smtClean="0">
                <a:solidFill>
                  <a:schemeClr val="bg2"/>
                </a:solidFill>
                <a:latin typeface="Times New Roman" panose="02020603050405020304" pitchFamily="18" charset="0"/>
                <a:cs typeface="Times New Roman" panose="02020603050405020304" pitchFamily="18" charset="0"/>
              </a:rPr>
              <a:t>The </a:t>
            </a:r>
            <a:r>
              <a:rPr lang="en-US" dirty="0">
                <a:solidFill>
                  <a:schemeClr val="bg2"/>
                </a:solidFill>
                <a:latin typeface="Times New Roman" panose="02020603050405020304" pitchFamily="18" charset="0"/>
                <a:cs typeface="Times New Roman" panose="02020603050405020304" pitchFamily="18" charset="0"/>
              </a:rPr>
              <a:t>geometric mean is NOT the arithmetic mean and it is NOT a simple average</a:t>
            </a:r>
            <a:r>
              <a:rPr lang="en-US" dirty="0" smtClean="0">
                <a:solidFill>
                  <a:schemeClr val="bg2"/>
                </a:solidFill>
                <a:latin typeface="Times New Roman" panose="02020603050405020304" pitchFamily="18" charset="0"/>
                <a:cs typeface="Times New Roman" panose="02020603050405020304" pitchFamily="18" charset="0"/>
              </a:rPr>
              <a:t>.</a:t>
            </a:r>
          </a:p>
          <a:p>
            <a:pPr marL="342900" indent="-342900" algn="just">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Mathematical definition: The nth root of the product of n </a:t>
            </a:r>
            <a:r>
              <a:rPr lang="en-US" dirty="0" smtClean="0">
                <a:solidFill>
                  <a:schemeClr val="bg2"/>
                </a:solidFill>
                <a:latin typeface="Times New Roman" panose="02020603050405020304" pitchFamily="18" charset="0"/>
                <a:cs typeface="Times New Roman" panose="02020603050405020304" pitchFamily="18" charset="0"/>
              </a:rPr>
              <a:t>numbers.</a:t>
            </a:r>
          </a:p>
        </p:txBody>
      </p:sp>
    </p:spTree>
    <p:extLst>
      <p:ext uri="{BB962C8B-B14F-4D97-AF65-F5344CB8AC3E}">
        <p14:creationId xmlns:p14="http://schemas.microsoft.com/office/powerpoint/2010/main" xmlns="" val="263717961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par>
                                <p:cTn id="13" presetID="26" presetClass="emph" presetSubtype="0" fill="hold" nodeType="withEffect">
                                  <p:stCondLst>
                                    <p:cond delay="0"/>
                                  </p:stCondLst>
                                  <p:childTnLst>
                                    <p:animEffect transition="out" filter="fade">
                                      <p:cBhvr>
                                        <p:cTn id="14" dur="500" tmFilter="0, 0; .2, .5; .8, .5; 1, 0"/>
                                        <p:tgtEl>
                                          <p:spTgt spid="3">
                                            <p:txEl>
                                              <p:pRg st="1" end="1"/>
                                            </p:txEl>
                                          </p:spTgt>
                                        </p:tgtEl>
                                      </p:cBhvr>
                                    </p:animEffect>
                                    <p:animScale>
                                      <p:cBhvr>
                                        <p:cTn id="15" dur="250" autoRev="1" fill="hold"/>
                                        <p:tgtEl>
                                          <p:spTgt spid="3">
                                            <p:txEl>
                                              <p:pRg st="1" end="1"/>
                                            </p:txEl>
                                          </p:spTgt>
                                        </p:tgtEl>
                                      </p:cBhvr>
                                      <p:by x="105000" y="105000"/>
                                    </p:animScale>
                                  </p:childTnLst>
                                </p:cTn>
                              </p:par>
                              <p:par>
                                <p:cTn id="16" presetID="26" presetClass="emph" presetSubtype="0" fill="hold" nodeType="withEffect">
                                  <p:stCondLst>
                                    <p:cond delay="0"/>
                                  </p:stCondLst>
                                  <p:childTnLst>
                                    <p:animEffect transition="out" filter="fade">
                                      <p:cBhvr>
                                        <p:cTn id="17" dur="500" tmFilter="0, 0; .2, .5; .8, .5; 1, 0"/>
                                        <p:tgtEl>
                                          <p:spTgt spid="3">
                                            <p:txEl>
                                              <p:pRg st="2" end="2"/>
                                            </p:txEl>
                                          </p:spTgt>
                                        </p:tgtEl>
                                      </p:cBhvr>
                                    </p:animEffect>
                                    <p:animScale>
                                      <p:cBhvr>
                                        <p:cTn id="18" dur="250" autoRev="1" fill="hold"/>
                                        <p:tgtEl>
                                          <p:spTgt spid="3">
                                            <p:txEl>
                                              <p:pRg st="2" end="2"/>
                                            </p:txEl>
                                          </p:spTgt>
                                        </p:tgtEl>
                                      </p:cBhvr>
                                      <p:by x="105000" y="105000"/>
                                    </p:animScale>
                                  </p:childTnLst>
                                </p:cTn>
                              </p:par>
                              <p:par>
                                <p:cTn id="19" presetID="26" presetClass="emph" presetSubtype="0" fill="hold" nodeType="withEffect">
                                  <p:stCondLst>
                                    <p:cond delay="0"/>
                                  </p:stCondLst>
                                  <p:childTnLst>
                                    <p:animEffect transition="out" filter="fade">
                                      <p:cBhvr>
                                        <p:cTn id="20" dur="500" tmFilter="0, 0; .2, .5; .8, .5; 1, 0"/>
                                        <p:tgtEl>
                                          <p:spTgt spid="3">
                                            <p:txEl>
                                              <p:pRg st="3" end="3"/>
                                            </p:txEl>
                                          </p:spTgt>
                                        </p:tgtEl>
                                      </p:cBhvr>
                                    </p:animEffect>
                                    <p:animScale>
                                      <p:cBhvr>
                                        <p:cTn id="21" dur="250" autoRev="1" fill="hold"/>
                                        <p:tgtEl>
                                          <p:spTgt spid="3">
                                            <p:txEl>
                                              <p:pRg st="3" end="3"/>
                                            </p:txEl>
                                          </p:spTgt>
                                        </p:tgtEl>
                                      </p:cBhvr>
                                      <p:by x="105000" y="105000"/>
                                    </p:animScale>
                                  </p:childTnLst>
                                </p:cTn>
                              </p:par>
                              <p:par>
                                <p:cTn id="22" presetID="26" presetClass="emph" presetSubtype="0" fill="hold" nodeType="withEffect">
                                  <p:stCondLst>
                                    <p:cond delay="0"/>
                                  </p:stCondLst>
                                  <p:childTnLst>
                                    <p:animEffect transition="out" filter="fade">
                                      <p:cBhvr>
                                        <p:cTn id="23" dur="500" tmFilter="0, 0; .2, .5; .8, .5; 1, 0"/>
                                        <p:tgtEl>
                                          <p:spTgt spid="3">
                                            <p:txEl>
                                              <p:pRg st="4" end="4"/>
                                            </p:txEl>
                                          </p:spTgt>
                                        </p:tgtEl>
                                      </p:cBhvr>
                                    </p:animEffect>
                                    <p:animScale>
                                      <p:cBhvr>
                                        <p:cTn id="24"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117180" cy="1470025"/>
          </a:xfrm>
        </p:spPr>
        <p:txBody>
          <a:bodyPr/>
          <a:lstStyle/>
          <a:p>
            <a:pPr algn="ctr">
              <a:buFont typeface="Wingdings" pitchFamily="2" charset="2"/>
              <a:buChar char="Ø"/>
            </a:pPr>
            <a:r>
              <a:rPr lang="en-US" b="1" u="sng" dirty="0" smtClean="0">
                <a:solidFill>
                  <a:schemeClr val="bg2"/>
                </a:solidFill>
                <a:latin typeface="Times New Roman" panose="02020603050405020304" pitchFamily="18" charset="0"/>
                <a:cs typeface="Times New Roman" panose="02020603050405020304" pitchFamily="18" charset="0"/>
              </a:rPr>
              <a:t>Formulas</a:t>
            </a:r>
            <a:endParaRPr lang="en-US" b="1"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noRot="1" noChangeAspect="1" noMove="1" noResize="1" noEditPoints="1" noAdjustHandles="1" noChangeArrowheads="1" noChangeShapeType="1" noTextEdit="1"/>
          </p:cNvSpPr>
          <p:nvPr>
            <p:ph type="subTitle" idx="1"/>
          </p:nvPr>
        </p:nvSpPr>
        <p:spPr>
          <a:xfrm>
            <a:off x="609600" y="2057400"/>
            <a:ext cx="7517022" cy="3581400"/>
          </a:xfrm>
          <a:blipFill rotWithShape="1">
            <a:blip r:embed="rId2" cstate="print"/>
            <a:stretch>
              <a:fillRect l="-1379" t="-1704"/>
            </a:stretch>
          </a:blipFill>
        </p:spPr>
        <p:txBody>
          <a:bodyPr/>
          <a:lstStyle/>
          <a:p>
            <a:pPr>
              <a:buFont typeface="Wingdings" pitchFamily="2" charset="2"/>
              <a:buChar char="Ø"/>
            </a:pPr>
            <a:r>
              <a:rPr lang="en-US" dirty="0">
                <a:solidFill>
                  <a:schemeClr val="bg2"/>
                </a:solidFill>
              </a:rPr>
              <a:t> </a:t>
            </a:r>
          </a:p>
        </p:txBody>
      </p:sp>
    </p:spTree>
    <p:extLst>
      <p:ext uri="{BB962C8B-B14F-4D97-AF65-F5344CB8AC3E}">
        <p14:creationId xmlns:p14="http://schemas.microsoft.com/office/powerpoint/2010/main" xmlns="" val="364286831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3">
                                            <p:txEl>
                                              <p:pRg st="0" end="0"/>
                                            </p:txEl>
                                          </p:spTgt>
                                        </p:tgtEl>
                                        <p:attrNameLst>
                                          <p:attrName>r</p:attrName>
                                        </p:attrNameLst>
                                      </p:cBhvr>
                                    </p:animRot>
                                    <p:animRot by="-240000">
                                      <p:cBhvr>
                                        <p:cTn id="12" dur="200" fill="hold">
                                          <p:stCondLst>
                                            <p:cond delay="200"/>
                                          </p:stCondLst>
                                        </p:cTn>
                                        <p:tgtEl>
                                          <p:spTgt spid="3">
                                            <p:txEl>
                                              <p:pRg st="0" end="0"/>
                                            </p:txEl>
                                          </p:spTgt>
                                        </p:tgtEl>
                                        <p:attrNameLst>
                                          <p:attrName>r</p:attrName>
                                        </p:attrNameLst>
                                      </p:cBhvr>
                                    </p:animRot>
                                    <p:animRot by="240000">
                                      <p:cBhvr>
                                        <p:cTn id="13" dur="200" fill="hold">
                                          <p:stCondLst>
                                            <p:cond delay="400"/>
                                          </p:stCondLst>
                                        </p:cTn>
                                        <p:tgtEl>
                                          <p:spTgt spid="3">
                                            <p:txEl>
                                              <p:pRg st="0" end="0"/>
                                            </p:txEl>
                                          </p:spTgt>
                                        </p:tgtEl>
                                        <p:attrNameLst>
                                          <p:attrName>r</p:attrName>
                                        </p:attrNameLst>
                                      </p:cBhvr>
                                    </p:animRot>
                                    <p:animRot by="-240000">
                                      <p:cBhvr>
                                        <p:cTn id="14" dur="200" fill="hold">
                                          <p:stCondLst>
                                            <p:cond delay="600"/>
                                          </p:stCondLst>
                                        </p:cTn>
                                        <p:tgtEl>
                                          <p:spTgt spid="3">
                                            <p:txEl>
                                              <p:pRg st="0" end="0"/>
                                            </p:txEl>
                                          </p:spTgt>
                                        </p:tgtEl>
                                        <p:attrNameLst>
                                          <p:attrName>r</p:attrName>
                                        </p:attrNameLst>
                                      </p:cBhvr>
                                    </p:animRot>
                                    <p:animRot by="120000">
                                      <p:cBhvr>
                                        <p:cTn id="15" dur="200" fill="hold">
                                          <p:stCondLst>
                                            <p:cond delay="800"/>
                                          </p:stCondLst>
                                        </p:cTn>
                                        <p:tgtEl>
                                          <p:spTgt spid="3">
                                            <p:txEl>
                                              <p:pRg st="0" end="0"/>
                                            </p:txEl>
                                          </p:spTgt>
                                        </p:tgtEl>
                                        <p:attrNameLst>
                                          <p:attrName>r</p:attrName>
                                        </p:attrNameLst>
                                      </p:cBhvr>
                                    </p:animRot>
                                  </p:childTnLst>
                                </p:cTn>
                              </p:par>
                              <p:par>
                                <p:cTn id="16" presetID="32" presetClass="emph" presetSubtype="0" fill="hold" nodeType="withEffect">
                                  <p:stCondLst>
                                    <p:cond delay="0"/>
                                  </p:stCondLst>
                                  <p:childTnLst>
                                    <p:animRot by="120000">
                                      <p:cBhvr>
                                        <p:cTn id="17" dur="100" fill="hold">
                                          <p:stCondLst>
                                            <p:cond delay="0"/>
                                          </p:stCondLst>
                                        </p:cTn>
                                        <p:tgtEl>
                                          <p:spTgt spid="3">
                                            <p:txEl>
                                              <p:pRg st="1" end="1"/>
                                            </p:txEl>
                                          </p:spTgt>
                                        </p:tgtEl>
                                        <p:attrNameLst>
                                          <p:attrName>r</p:attrName>
                                        </p:attrNameLst>
                                      </p:cBhvr>
                                    </p:animRot>
                                    <p:animRot by="-240000">
                                      <p:cBhvr>
                                        <p:cTn id="18" dur="200" fill="hold">
                                          <p:stCondLst>
                                            <p:cond delay="200"/>
                                          </p:stCondLst>
                                        </p:cTn>
                                        <p:tgtEl>
                                          <p:spTgt spid="3">
                                            <p:txEl>
                                              <p:pRg st="1" end="1"/>
                                            </p:txEl>
                                          </p:spTgt>
                                        </p:tgtEl>
                                        <p:attrNameLst>
                                          <p:attrName>r</p:attrName>
                                        </p:attrNameLst>
                                      </p:cBhvr>
                                    </p:animRot>
                                    <p:animRot by="240000">
                                      <p:cBhvr>
                                        <p:cTn id="19" dur="200" fill="hold">
                                          <p:stCondLst>
                                            <p:cond delay="400"/>
                                          </p:stCondLst>
                                        </p:cTn>
                                        <p:tgtEl>
                                          <p:spTgt spid="3">
                                            <p:txEl>
                                              <p:pRg st="1" end="1"/>
                                            </p:txEl>
                                          </p:spTgt>
                                        </p:tgtEl>
                                        <p:attrNameLst>
                                          <p:attrName>r</p:attrName>
                                        </p:attrNameLst>
                                      </p:cBhvr>
                                    </p:animRot>
                                    <p:animRot by="-240000">
                                      <p:cBhvr>
                                        <p:cTn id="20" dur="200" fill="hold">
                                          <p:stCondLst>
                                            <p:cond delay="600"/>
                                          </p:stCondLst>
                                        </p:cTn>
                                        <p:tgtEl>
                                          <p:spTgt spid="3">
                                            <p:txEl>
                                              <p:pRg st="1" end="1"/>
                                            </p:txEl>
                                          </p:spTgt>
                                        </p:tgtEl>
                                        <p:attrNameLst>
                                          <p:attrName>r</p:attrName>
                                        </p:attrNameLst>
                                      </p:cBhvr>
                                    </p:animRot>
                                    <p:animRot by="120000">
                                      <p:cBhvr>
                                        <p:cTn id="21" dur="200" fill="hold">
                                          <p:stCondLst>
                                            <p:cond delay="800"/>
                                          </p:stCondLst>
                                        </p:cTn>
                                        <p:tgtEl>
                                          <p:spTgt spid="3">
                                            <p:txEl>
                                              <p:pRg st="1" end="1"/>
                                            </p:txEl>
                                          </p:spTgt>
                                        </p:tgtEl>
                                        <p:attrNameLst>
                                          <p:attrName>r</p:attrName>
                                        </p:attrNameLst>
                                      </p:cBhvr>
                                    </p:animRot>
                                  </p:childTnLst>
                                </p:cTn>
                              </p:par>
                              <p:par>
                                <p:cTn id="22" presetID="32" presetClass="emph" presetSubtype="0" fill="hold" nodeType="withEffect">
                                  <p:stCondLst>
                                    <p:cond delay="0"/>
                                  </p:stCondLst>
                                  <p:childTnLst>
                                    <p:animRot by="120000">
                                      <p:cBhvr>
                                        <p:cTn id="23" dur="100" fill="hold">
                                          <p:stCondLst>
                                            <p:cond delay="0"/>
                                          </p:stCondLst>
                                        </p:cTn>
                                        <p:tgtEl>
                                          <p:spTgt spid="3">
                                            <p:txEl>
                                              <p:pRg st="2" end="2"/>
                                            </p:txEl>
                                          </p:spTgt>
                                        </p:tgtEl>
                                        <p:attrNameLst>
                                          <p:attrName>r</p:attrName>
                                        </p:attrNameLst>
                                      </p:cBhvr>
                                    </p:animRot>
                                    <p:animRot by="-240000">
                                      <p:cBhvr>
                                        <p:cTn id="24" dur="200" fill="hold">
                                          <p:stCondLst>
                                            <p:cond delay="200"/>
                                          </p:stCondLst>
                                        </p:cTn>
                                        <p:tgtEl>
                                          <p:spTgt spid="3">
                                            <p:txEl>
                                              <p:pRg st="2" end="2"/>
                                            </p:txEl>
                                          </p:spTgt>
                                        </p:tgtEl>
                                        <p:attrNameLst>
                                          <p:attrName>r</p:attrName>
                                        </p:attrNameLst>
                                      </p:cBhvr>
                                    </p:animRot>
                                    <p:animRot by="240000">
                                      <p:cBhvr>
                                        <p:cTn id="25" dur="200" fill="hold">
                                          <p:stCondLst>
                                            <p:cond delay="400"/>
                                          </p:stCondLst>
                                        </p:cTn>
                                        <p:tgtEl>
                                          <p:spTgt spid="3">
                                            <p:txEl>
                                              <p:pRg st="2" end="2"/>
                                            </p:txEl>
                                          </p:spTgt>
                                        </p:tgtEl>
                                        <p:attrNameLst>
                                          <p:attrName>r</p:attrName>
                                        </p:attrNameLst>
                                      </p:cBhvr>
                                    </p:animRot>
                                    <p:animRot by="-240000">
                                      <p:cBhvr>
                                        <p:cTn id="26" dur="200" fill="hold">
                                          <p:stCondLst>
                                            <p:cond delay="600"/>
                                          </p:stCondLst>
                                        </p:cTn>
                                        <p:tgtEl>
                                          <p:spTgt spid="3">
                                            <p:txEl>
                                              <p:pRg st="2" end="2"/>
                                            </p:txEl>
                                          </p:spTgt>
                                        </p:tgtEl>
                                        <p:attrNameLst>
                                          <p:attrName>r</p:attrName>
                                        </p:attrNameLst>
                                      </p:cBhvr>
                                    </p:animRot>
                                    <p:animRot by="120000">
                                      <p:cBhvr>
                                        <p:cTn id="27" dur="200" fill="hold">
                                          <p:stCondLst>
                                            <p:cond delay="800"/>
                                          </p:stCondLst>
                                        </p:cTn>
                                        <p:tgtEl>
                                          <p:spTgt spid="3">
                                            <p:txEl>
                                              <p:pRg st="2" end="2"/>
                                            </p:txEl>
                                          </p:spTgt>
                                        </p:tgtEl>
                                        <p:attrNameLst>
                                          <p:attrName>r</p:attrName>
                                        </p:attrNameLst>
                                      </p:cBhvr>
                                    </p:animRot>
                                  </p:childTnLst>
                                </p:cTn>
                              </p:par>
                              <p:par>
                                <p:cTn id="28" presetID="32" presetClass="emph" presetSubtype="0" fill="hold" nodeType="withEffect">
                                  <p:stCondLst>
                                    <p:cond delay="0"/>
                                  </p:stCondLst>
                                  <p:childTnLst>
                                    <p:animRot by="120000">
                                      <p:cBhvr>
                                        <p:cTn id="29" dur="100" fill="hold">
                                          <p:stCondLst>
                                            <p:cond delay="0"/>
                                          </p:stCondLst>
                                        </p:cTn>
                                        <p:tgtEl>
                                          <p:spTgt spid="3">
                                            <p:txEl>
                                              <p:pRg st="3" end="3"/>
                                            </p:txEl>
                                          </p:spTgt>
                                        </p:tgtEl>
                                        <p:attrNameLst>
                                          <p:attrName>r</p:attrName>
                                        </p:attrNameLst>
                                      </p:cBhvr>
                                    </p:animRot>
                                    <p:animRot by="-240000">
                                      <p:cBhvr>
                                        <p:cTn id="30" dur="200" fill="hold">
                                          <p:stCondLst>
                                            <p:cond delay="200"/>
                                          </p:stCondLst>
                                        </p:cTn>
                                        <p:tgtEl>
                                          <p:spTgt spid="3">
                                            <p:txEl>
                                              <p:pRg st="3" end="3"/>
                                            </p:txEl>
                                          </p:spTgt>
                                        </p:tgtEl>
                                        <p:attrNameLst>
                                          <p:attrName>r</p:attrName>
                                        </p:attrNameLst>
                                      </p:cBhvr>
                                    </p:animRot>
                                    <p:animRot by="240000">
                                      <p:cBhvr>
                                        <p:cTn id="31" dur="200" fill="hold">
                                          <p:stCondLst>
                                            <p:cond delay="400"/>
                                          </p:stCondLst>
                                        </p:cTn>
                                        <p:tgtEl>
                                          <p:spTgt spid="3">
                                            <p:txEl>
                                              <p:pRg st="3" end="3"/>
                                            </p:txEl>
                                          </p:spTgt>
                                        </p:tgtEl>
                                        <p:attrNameLst>
                                          <p:attrName>r</p:attrName>
                                        </p:attrNameLst>
                                      </p:cBhvr>
                                    </p:animRot>
                                    <p:animRot by="-240000">
                                      <p:cBhvr>
                                        <p:cTn id="32" dur="200" fill="hold">
                                          <p:stCondLst>
                                            <p:cond delay="600"/>
                                          </p:stCondLst>
                                        </p:cTn>
                                        <p:tgtEl>
                                          <p:spTgt spid="3">
                                            <p:txEl>
                                              <p:pRg st="3" end="3"/>
                                            </p:txEl>
                                          </p:spTgt>
                                        </p:tgtEl>
                                        <p:attrNameLst>
                                          <p:attrName>r</p:attrName>
                                        </p:attrNameLst>
                                      </p:cBhvr>
                                    </p:animRot>
                                    <p:animRot by="120000">
                                      <p:cBhvr>
                                        <p:cTn id="33" dur="200" fill="hold">
                                          <p:stCondLst>
                                            <p:cond delay="80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269580" cy="1546225"/>
          </a:xfrm>
        </p:spPr>
        <p:txBody>
          <a:bodyPr/>
          <a:lstStyle/>
          <a:p>
            <a:r>
              <a:rPr lang="en-US" sz="2400" u="sng" dirty="0" smtClean="0">
                <a:solidFill>
                  <a:schemeClr val="bg2"/>
                </a:solidFill>
                <a:latin typeface="Times New Roman" panose="02020603050405020304" pitchFamily="18" charset="0"/>
                <a:cs typeface="Times New Roman" panose="02020603050405020304" pitchFamily="18" charset="0"/>
              </a:rPr>
              <a:t>Question 1: </a:t>
            </a:r>
            <a:r>
              <a:rPr lang="en-US" sz="2400" dirty="0" smtClean="0">
                <a:solidFill>
                  <a:schemeClr val="bg2"/>
                </a:solidFill>
                <a:latin typeface="Times New Roman" panose="02020603050405020304" pitchFamily="18" charset="0"/>
                <a:cs typeface="Times New Roman" panose="02020603050405020304" pitchFamily="18" charset="0"/>
              </a:rPr>
              <a:t>Find the geometric mean of the following values:</a:t>
            </a:r>
            <a:br>
              <a:rPr lang="en-US" sz="2400" dirty="0" smtClean="0">
                <a:solidFill>
                  <a:schemeClr val="bg2"/>
                </a:solidFill>
                <a:latin typeface="Times New Roman" panose="02020603050405020304" pitchFamily="18" charset="0"/>
                <a:cs typeface="Times New Roman" panose="02020603050405020304" pitchFamily="18" charset="0"/>
              </a:rPr>
            </a:br>
            <a:r>
              <a:rPr lang="en-US" sz="2400" dirty="0" smtClean="0">
                <a:solidFill>
                  <a:schemeClr val="bg2"/>
                </a:solidFill>
                <a:latin typeface="Times New Roman" panose="02020603050405020304" pitchFamily="18" charset="0"/>
                <a:cs typeface="Times New Roman" panose="02020603050405020304" pitchFamily="18" charset="0"/>
              </a:rPr>
              <a:t>15, 12, 13, 19, 10</a:t>
            </a:r>
            <a:br>
              <a:rPr lang="en-US" sz="2400" dirty="0" smtClean="0">
                <a:solidFill>
                  <a:schemeClr val="bg2"/>
                </a:solidFill>
                <a:latin typeface="Times New Roman" panose="02020603050405020304" pitchFamily="18" charset="0"/>
                <a:cs typeface="Times New Roman" panose="02020603050405020304" pitchFamily="18" charset="0"/>
              </a:rPr>
            </a:br>
            <a:endParaRPr lang="en-US" sz="2400"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noRot="1" noChangeAspect="1" noMove="1" noResize="1" noEditPoints="1" noAdjustHandles="1" noChangeArrowheads="1" noChangeShapeType="1" noTextEdit="1"/>
          </p:cNvSpPr>
          <p:nvPr>
            <p:ph type="subTitle" idx="1"/>
          </p:nvPr>
        </p:nvSpPr>
        <p:spPr>
          <a:xfrm>
            <a:off x="381000" y="1981200"/>
            <a:ext cx="7772400" cy="3962400"/>
          </a:xfrm>
          <a:blipFill rotWithShape="1">
            <a:blip r:embed="rId2" cstate="print"/>
            <a:stretch>
              <a:fillRect l="-1255" t="-1231"/>
            </a:stretch>
          </a:blipFill>
        </p:spPr>
        <p:txBody>
          <a:bodyPr/>
          <a:lstStyle/>
          <a:p>
            <a:r>
              <a:rPr lang="en-US" dirty="0">
                <a:solidFill>
                  <a:schemeClr val="bg2"/>
                </a:solidFill>
              </a:rPr>
              <a:t> </a:t>
            </a:r>
          </a:p>
        </p:txBody>
      </p:sp>
      <p:graphicFrame>
        <p:nvGraphicFramePr>
          <p:cNvPr id="4" name="Table 3"/>
          <p:cNvGraphicFramePr>
            <a:graphicFrameLocks noGrp="1"/>
          </p:cNvGraphicFramePr>
          <p:nvPr>
            <p:extLst>
              <p:ext uri="{D42A27DB-BD31-4B8C-83A1-F6EECF244321}">
                <p14:modId xmlns:p14="http://schemas.microsoft.com/office/powerpoint/2010/main" xmlns="" val="2243372964"/>
              </p:ext>
            </p:extLst>
          </p:nvPr>
        </p:nvGraphicFramePr>
        <p:xfrm>
          <a:off x="4648200" y="2362200"/>
          <a:ext cx="2895600" cy="2617579"/>
        </p:xfrm>
        <a:graphic>
          <a:graphicData uri="http://schemas.openxmlformats.org/drawingml/2006/table">
            <a:tbl>
              <a:tblPr firstRow="1" bandRow="1">
                <a:tableStyleId>{5C22544A-7EE6-4342-B048-85BDC9FD1C3A}</a:tableStyleId>
              </a:tblPr>
              <a:tblGrid>
                <a:gridCol w="914400"/>
                <a:gridCol w="1981200"/>
              </a:tblGrid>
              <a:tr h="423019">
                <a:tc>
                  <a:txBody>
                    <a:bodyPr/>
                    <a:lstStyle/>
                    <a:p>
                      <a:r>
                        <a:rPr lang="en-US" i="1" dirty="0" smtClean="0">
                          <a:solidFill>
                            <a:srgbClr val="FFFF00"/>
                          </a:solidFill>
                          <a:latin typeface="Times New Roman" panose="02020603050405020304" pitchFamily="18" charset="0"/>
                          <a:cs typeface="Times New Roman" panose="02020603050405020304" pitchFamily="18" charset="0"/>
                        </a:rPr>
                        <a:t> x       </a:t>
                      </a:r>
                    </a:p>
                  </a:txBody>
                  <a:tcPr/>
                </a:tc>
                <a:tc>
                  <a:txBody>
                    <a:bodyPr/>
                    <a:lstStyle/>
                    <a:p>
                      <a:r>
                        <a:rPr lang="en-US" i="1" dirty="0" smtClean="0">
                          <a:solidFill>
                            <a:srgbClr val="FFFF00"/>
                          </a:solidFill>
                          <a:latin typeface="Times New Roman" panose="02020603050405020304" pitchFamily="18" charset="0"/>
                          <a:cs typeface="Times New Roman" panose="02020603050405020304" pitchFamily="18" charset="0"/>
                        </a:rPr>
                        <a:t> Log x </a:t>
                      </a:r>
                      <a:endParaRPr lang="en-US" dirty="0"/>
                    </a:p>
                  </a:txBody>
                  <a:tcPr/>
                </a:tc>
              </a:tr>
              <a:tr h="308804">
                <a:tc>
                  <a:txBody>
                    <a:bodyPr/>
                    <a:lstStyle/>
                    <a:p>
                      <a:r>
                        <a:rPr lang="en-US" dirty="0" smtClean="0"/>
                        <a:t>15</a:t>
                      </a:r>
                      <a:endParaRPr lang="en-US" dirty="0"/>
                    </a:p>
                  </a:txBody>
                  <a:tcPr/>
                </a:tc>
                <a:tc>
                  <a:txBody>
                    <a:bodyPr/>
                    <a:lstStyle/>
                    <a:p>
                      <a:r>
                        <a:rPr lang="en-US" dirty="0" smtClean="0"/>
                        <a:t>1.1761</a:t>
                      </a:r>
                      <a:endParaRPr lang="en-US" dirty="0"/>
                    </a:p>
                  </a:txBody>
                  <a:tcPr/>
                </a:tc>
              </a:tr>
              <a:tr h="308804">
                <a:tc>
                  <a:txBody>
                    <a:bodyPr/>
                    <a:lstStyle/>
                    <a:p>
                      <a:r>
                        <a:rPr lang="en-US" dirty="0" smtClean="0"/>
                        <a:t>12</a:t>
                      </a:r>
                      <a:endParaRPr lang="en-US" dirty="0"/>
                    </a:p>
                  </a:txBody>
                  <a:tcPr/>
                </a:tc>
                <a:tc>
                  <a:txBody>
                    <a:bodyPr/>
                    <a:lstStyle/>
                    <a:p>
                      <a:r>
                        <a:rPr lang="en-US" dirty="0" smtClean="0"/>
                        <a:t>1.0792</a:t>
                      </a:r>
                      <a:endParaRPr lang="en-US" dirty="0"/>
                    </a:p>
                  </a:txBody>
                  <a:tcPr/>
                </a:tc>
              </a:tr>
              <a:tr h="308804">
                <a:tc>
                  <a:txBody>
                    <a:bodyPr/>
                    <a:lstStyle/>
                    <a:p>
                      <a:r>
                        <a:rPr lang="en-US" dirty="0" smtClean="0"/>
                        <a:t>13</a:t>
                      </a:r>
                      <a:endParaRPr lang="en-US" dirty="0"/>
                    </a:p>
                  </a:txBody>
                  <a:tcPr/>
                </a:tc>
                <a:tc>
                  <a:txBody>
                    <a:bodyPr/>
                    <a:lstStyle/>
                    <a:p>
                      <a:r>
                        <a:rPr lang="en-US" dirty="0" smtClean="0"/>
                        <a:t>1.1139</a:t>
                      </a:r>
                      <a:endParaRPr lang="en-US" dirty="0"/>
                    </a:p>
                  </a:txBody>
                  <a:tcPr/>
                </a:tc>
              </a:tr>
              <a:tr h="308804">
                <a:tc>
                  <a:txBody>
                    <a:bodyPr/>
                    <a:lstStyle/>
                    <a:p>
                      <a:r>
                        <a:rPr lang="en-US" dirty="0" smtClean="0"/>
                        <a:t>19</a:t>
                      </a:r>
                      <a:endParaRPr lang="en-US" dirty="0"/>
                    </a:p>
                  </a:txBody>
                  <a:tcPr/>
                </a:tc>
                <a:tc>
                  <a:txBody>
                    <a:bodyPr/>
                    <a:lstStyle/>
                    <a:p>
                      <a:r>
                        <a:rPr lang="en-US" dirty="0" smtClean="0"/>
                        <a:t>1.2788</a:t>
                      </a:r>
                      <a:endParaRPr lang="en-US" dirty="0"/>
                    </a:p>
                  </a:txBody>
                  <a:tcPr/>
                </a:tc>
              </a:tr>
              <a:tr h="308804">
                <a:tc>
                  <a:txBody>
                    <a:bodyPr/>
                    <a:lstStyle/>
                    <a:p>
                      <a:r>
                        <a:rPr lang="en-US" dirty="0" smtClean="0"/>
                        <a:t>10</a:t>
                      </a:r>
                      <a:endParaRPr lang="en-US" dirty="0"/>
                    </a:p>
                  </a:txBody>
                  <a:tcPr/>
                </a:tc>
                <a:tc>
                  <a:txBody>
                    <a:bodyPr/>
                    <a:lstStyle/>
                    <a:p>
                      <a:r>
                        <a:rPr lang="en-US" dirty="0" smtClean="0"/>
                        <a:t>1.0000</a:t>
                      </a:r>
                    </a:p>
                  </a:txBody>
                  <a:tcPr/>
                </a:tc>
              </a:tr>
              <a:tr h="308804">
                <a:tc>
                  <a:txBody>
                    <a:bodyPr/>
                    <a:lstStyle/>
                    <a:p>
                      <a:r>
                        <a:rPr lang="en-US" dirty="0" smtClean="0"/>
                        <a:t>Total</a:t>
                      </a:r>
                      <a:endParaRPr lang="en-US" dirty="0"/>
                    </a:p>
                  </a:txBody>
                  <a:tcPr/>
                </a:tc>
                <a:tc>
                  <a:txBody>
                    <a:bodyPr/>
                    <a:lstStyle/>
                    <a:p>
                      <a:r>
                        <a:rPr lang="en-US" dirty="0" smtClean="0"/>
                        <a:t>5.648</a:t>
                      </a:r>
                    </a:p>
                  </a:txBody>
                  <a:tcPr/>
                </a:tc>
              </a:tr>
            </a:tbl>
          </a:graphicData>
        </a:graphic>
      </p:graphicFrame>
    </p:spTree>
    <p:extLst>
      <p:ext uri="{BB962C8B-B14F-4D97-AF65-F5344CB8AC3E}">
        <p14:creationId xmlns:p14="http://schemas.microsoft.com/office/powerpoint/2010/main" xmlns="" val="9011393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057400"/>
            <a:ext cx="6324600" cy="1828800"/>
          </a:xfrm>
        </p:spPr>
        <p:txBody>
          <a:bodyPr/>
          <a:lstStyle/>
          <a:p>
            <a:pPr algn="ctr"/>
            <a:r>
              <a:rPr lang="en-US" sz="8800" b="1" u="sng" dirty="0" smtClean="0">
                <a:solidFill>
                  <a:schemeClr val="bg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MEDIAN</a:t>
            </a:r>
            <a:endParaRPr lang="en-US" sz="8800" b="1" u="sng" dirty="0">
              <a:solidFill>
                <a:schemeClr val="bg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460943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76200"/>
            <a:ext cx="3581400" cy="914400"/>
          </a:xfrm>
        </p:spPr>
        <p:txBody>
          <a:bodyPr/>
          <a:lstStyle/>
          <a:p>
            <a:pPr algn="ctr"/>
            <a:r>
              <a:rPr lang="en-US" sz="3600" u="sng" dirty="0" smtClean="0">
                <a:solidFill>
                  <a:schemeClr val="bg2"/>
                </a:solidFill>
                <a:latin typeface="Times New Roman" panose="02020603050405020304" pitchFamily="18" charset="0"/>
                <a:cs typeface="Times New Roman" panose="02020603050405020304" pitchFamily="18" charset="0"/>
              </a:rPr>
              <a:t>Median</a:t>
            </a:r>
            <a:endParaRPr lang="en-US" sz="3600"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0" y="1066800"/>
            <a:ext cx="8153400" cy="5334000"/>
          </a:xfrm>
        </p:spPr>
        <p:txBody>
          <a:bodyPr/>
          <a:lstStyle/>
          <a:p>
            <a:pPr marL="342900" indent="-342900" algn="just">
              <a:buFont typeface="Wingdings" pitchFamily="2" charset="2"/>
              <a:buChar char="Ø"/>
            </a:pPr>
            <a:r>
              <a:rPr lang="en-US" sz="2000" dirty="0">
                <a:solidFill>
                  <a:schemeClr val="bg2"/>
                </a:solidFill>
                <a:latin typeface="Times New Roman" panose="02020603050405020304" pitchFamily="18" charset="0"/>
                <a:cs typeface="Times New Roman" panose="02020603050405020304" pitchFamily="18" charset="0"/>
              </a:rPr>
              <a:t>The </a:t>
            </a:r>
            <a:r>
              <a:rPr lang="en-US" sz="2000" b="1" dirty="0">
                <a:solidFill>
                  <a:schemeClr val="bg2"/>
                </a:solidFill>
                <a:latin typeface="Times New Roman" panose="02020603050405020304" pitchFamily="18" charset="0"/>
                <a:cs typeface="Times New Roman" panose="02020603050405020304" pitchFamily="18" charset="0"/>
              </a:rPr>
              <a:t>MEDIAN, </a:t>
            </a:r>
            <a:r>
              <a:rPr lang="en-US" sz="2000" dirty="0">
                <a:solidFill>
                  <a:schemeClr val="bg2"/>
                </a:solidFill>
                <a:latin typeface="Times New Roman" panose="02020603050405020304" pitchFamily="18" charset="0"/>
                <a:cs typeface="Times New Roman" panose="02020603050405020304" pitchFamily="18" charset="0"/>
              </a:rPr>
              <a:t> denoted </a:t>
            </a:r>
            <a:r>
              <a:rPr lang="en-US" sz="2000" dirty="0" smtClean="0">
                <a:solidFill>
                  <a:schemeClr val="bg2"/>
                </a:solidFill>
                <a:latin typeface="Times New Roman" panose="02020603050405020304" pitchFamily="18" charset="0"/>
                <a:cs typeface="Times New Roman" panose="02020603050405020304" pitchFamily="18" charset="0"/>
              </a:rPr>
              <a:t>M,  </a:t>
            </a:r>
            <a:r>
              <a:rPr lang="en-US" sz="2000" dirty="0">
                <a:solidFill>
                  <a:schemeClr val="bg2"/>
                </a:solidFill>
                <a:latin typeface="Times New Roman" panose="02020603050405020304" pitchFamily="18" charset="0"/>
                <a:cs typeface="Times New Roman" panose="02020603050405020304" pitchFamily="18" charset="0"/>
              </a:rPr>
              <a:t>is the middle value of the sample when the data are ranked in order according to size</a:t>
            </a:r>
            <a:r>
              <a:rPr lang="en-US" sz="2000" dirty="0" smtClean="0">
                <a:solidFill>
                  <a:schemeClr val="bg2"/>
                </a:solidFill>
                <a:latin typeface="Times New Roman" panose="02020603050405020304" pitchFamily="18" charset="0"/>
                <a:cs typeface="Times New Roman" panose="02020603050405020304" pitchFamily="18" charset="0"/>
              </a:rPr>
              <a:t>.</a:t>
            </a:r>
          </a:p>
          <a:p>
            <a:pPr marL="342900" indent="-342900" algn="just">
              <a:buFont typeface="Wingdings" pitchFamily="2" charset="2"/>
              <a:buChar char="Ø"/>
            </a:pPr>
            <a:r>
              <a:rPr lang="en-US" sz="2000" dirty="0">
                <a:solidFill>
                  <a:schemeClr val="bg2"/>
                </a:solidFill>
                <a:latin typeface="Times New Roman" panose="02020603050405020304" pitchFamily="18" charset="0"/>
                <a:cs typeface="Times New Roman" panose="02020603050405020304" pitchFamily="18" charset="0"/>
              </a:rPr>
              <a:t>Connor has defined as “ The median is that value of the variable which divides the group into two equal parts, one part comprising of all values greater, and the other, all values less than median</a:t>
            </a:r>
            <a:r>
              <a:rPr lang="en-US" sz="2000" dirty="0" smtClean="0">
                <a:solidFill>
                  <a:schemeClr val="bg2"/>
                </a:solidFill>
                <a:latin typeface="Times New Roman" panose="02020603050405020304" pitchFamily="18" charset="0"/>
                <a:cs typeface="Times New Roman" panose="02020603050405020304" pitchFamily="18" charset="0"/>
              </a:rPr>
              <a:t>”</a:t>
            </a:r>
          </a:p>
          <a:p>
            <a:pPr marL="342900" indent="-342900" algn="just">
              <a:buFont typeface="Wingdings" pitchFamily="2" charset="2"/>
              <a:buChar char="Ø"/>
            </a:pPr>
            <a:r>
              <a:rPr lang="en-US" sz="2000" dirty="0" smtClean="0">
                <a:solidFill>
                  <a:schemeClr val="bg2"/>
                </a:solidFill>
                <a:latin typeface="Times New Roman" panose="02020603050405020304" pitchFamily="18" charset="0"/>
                <a:cs typeface="Times New Roman" panose="02020603050405020304" pitchFamily="18" charset="0"/>
              </a:rPr>
              <a:t>For Ungrouped data median is calculated as:</a:t>
            </a:r>
          </a:p>
          <a:p>
            <a:pPr marL="342900" indent="-342900" algn="just">
              <a:buFont typeface="Wingdings" pitchFamily="2" charset="2"/>
              <a:buChar char="Ø"/>
            </a:pPr>
            <a:endParaRPr lang="en-US" sz="2000" dirty="0">
              <a:solidFill>
                <a:schemeClr val="bg2"/>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endParaRPr lang="en-US" sz="2000" dirty="0" smtClean="0">
              <a:solidFill>
                <a:schemeClr val="bg2"/>
              </a:solidFill>
              <a:latin typeface="Times New Roman" panose="02020603050405020304" pitchFamily="18" charset="0"/>
              <a:cs typeface="Times New Roman" panose="02020603050405020304" pitchFamily="18" charset="0"/>
            </a:endParaRPr>
          </a:p>
          <a:p>
            <a:pPr algn="just">
              <a:buFont typeface="Wingdings" pitchFamily="2" charset="2"/>
              <a:buChar char="Ø"/>
            </a:pPr>
            <a:endParaRPr lang="en-US" sz="2000" dirty="0">
              <a:solidFill>
                <a:schemeClr val="bg2"/>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en-US" sz="2000" dirty="0" smtClean="0">
                <a:solidFill>
                  <a:schemeClr val="bg2"/>
                </a:solidFill>
                <a:latin typeface="Times New Roman" panose="02020603050405020304" pitchFamily="18" charset="0"/>
                <a:cs typeface="Times New Roman" panose="02020603050405020304" pitchFamily="18" charset="0"/>
              </a:rPr>
              <a:t>For Grouped Data:</a:t>
            </a:r>
          </a:p>
          <a:p>
            <a:pPr algn="just">
              <a:buFont typeface="Wingdings" pitchFamily="2" charset="2"/>
              <a:buChar char="Ø"/>
            </a:pPr>
            <a:endParaRPr lang="en-US" sz="2000" dirty="0" smtClean="0">
              <a:solidFill>
                <a:schemeClr val="bg2"/>
              </a:solidFill>
              <a:latin typeface="+mj-lt"/>
            </a:endParaRPr>
          </a:p>
          <a:p>
            <a:pPr algn="just">
              <a:buFont typeface="Wingdings" pitchFamily="2" charset="2"/>
              <a:buChar char="Ø"/>
            </a:pPr>
            <a:endParaRPr lang="en-US" sz="2000" dirty="0">
              <a:solidFill>
                <a:schemeClr val="bg2"/>
              </a:solidFill>
              <a:latin typeface="+mj-l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82636" y="3671453"/>
            <a:ext cx="3394360" cy="609599"/>
          </a:xfrm>
          <a:prstGeom prst="rect">
            <a:avLst/>
          </a:prstGeom>
          <a:ln/>
          <a:extLst/>
        </p:spPr>
        <p:style>
          <a:lnRef idx="1">
            <a:schemeClr val="dk1"/>
          </a:lnRef>
          <a:fillRef idx="2">
            <a:schemeClr val="dk1"/>
          </a:fillRef>
          <a:effectRef idx="1">
            <a:schemeClr val="dk1"/>
          </a:effectRef>
          <a:fontRef idx="minor">
            <a:schemeClr val="dk1"/>
          </a:fontRef>
        </p:style>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43200" y="5181600"/>
            <a:ext cx="3307772" cy="639185"/>
          </a:xfrm>
          <a:prstGeom prst="rect">
            <a:avLst/>
          </a:prstGeom>
          <a:ln/>
          <a:extLst/>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xmlns="" val="34575938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barn(inVertical)">
                                      <p:cBhvr>
                                        <p:cTn id="26" dur="500"/>
                                        <p:tgtEl>
                                          <p:spTgt spid="102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027"/>
                                        </p:tgtEl>
                                        <p:attrNameLst>
                                          <p:attrName>style.visibility</p:attrName>
                                        </p:attrNameLst>
                                      </p:cBhvr>
                                      <p:to>
                                        <p:strVal val="visible"/>
                                      </p:to>
                                    </p:set>
                                    <p:animEffect transition="in" filter="barn(inVertical)">
                                      <p:cBhvr>
                                        <p:cTn id="36"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4724400" cy="714356"/>
          </a:xfrm>
        </p:spPr>
        <p:txBody>
          <a:bodyPr/>
          <a:lstStyle/>
          <a:p>
            <a:r>
              <a:rPr lang="en-US" sz="3600" u="sng" dirty="0" smtClean="0">
                <a:solidFill>
                  <a:schemeClr val="bg2"/>
                </a:solidFill>
                <a:latin typeface="Times New Roman" panose="02020603050405020304" pitchFamily="18" charset="0"/>
                <a:cs typeface="Times New Roman" panose="02020603050405020304" pitchFamily="18" charset="0"/>
              </a:rPr>
              <a:t>Example OF Median</a:t>
            </a:r>
            <a:endParaRPr lang="en-US" sz="3600" u="sng" dirty="0">
              <a:solidFill>
                <a:schemeClr val="bg2"/>
              </a:solidFill>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1009442" y="4643446"/>
            <a:ext cx="7117180" cy="995354"/>
          </a:xfrm>
        </p:spPr>
        <p:txBody>
          <a:bodyPr/>
          <a:lstStyle/>
          <a:p>
            <a:endParaRPr lang="en-US" dirty="0"/>
          </a:p>
        </p:txBody>
      </p:sp>
      <p:sp>
        <p:nvSpPr>
          <p:cNvPr id="6" name="Subtitle 2"/>
          <p:cNvSpPr txBox="1">
            <a:spLocks noRot="1" noChangeAspect="1" noMove="1" noResize="1" noEditPoints="1" noAdjustHandles="1" noChangeArrowheads="1" noChangeShapeType="1" noTextEdit="1"/>
          </p:cNvSpPr>
          <p:nvPr/>
        </p:nvSpPr>
        <p:spPr>
          <a:xfrm>
            <a:off x="304800" y="1018048"/>
            <a:ext cx="8458200" cy="5458952"/>
          </a:xfrm>
          <a:prstGeom prst="rect">
            <a:avLst/>
          </a:prstGeom>
          <a:blipFill rotWithShape="1">
            <a:blip r:embed="rId2" cstate="print"/>
            <a:stretch>
              <a:fillRect/>
            </a:stretch>
          </a:blipFill>
          <a:ln>
            <a:solidFill>
              <a:srgbClr val="FF0066"/>
            </a:solidFill>
          </a:ln>
        </p:spPr>
        <p:txBody>
          <a:bodyPr vert="horz" lIns="91440" tIns="45720" rIns="91440" bIns="45720" rtlCol="0" anchor="t">
            <a:normAutofit/>
          </a:bodyPr>
          <a:lstStyle/>
          <a:p>
            <a:pPr marL="0" marR="0" lvl="0" indent="0" algn="l" defTabSz="457200" rtl="0" eaLnBrk="1" fontAlgn="auto" latinLnBrk="0" hangingPunct="1">
              <a:lnSpc>
                <a:spcPct val="100000"/>
              </a:lnSpc>
              <a:spcBef>
                <a:spcPct val="20000"/>
              </a:spcBef>
              <a:spcAft>
                <a:spcPts val="600"/>
              </a:spcAft>
              <a:buClr>
                <a:schemeClr val="tx1">
                  <a:lumMod val="75000"/>
                  <a:lumOff val="25000"/>
                </a:schemeClr>
              </a:buClr>
              <a:buSzTx/>
              <a:buFont typeface="Wingdings 2" charset="2"/>
              <a:buNone/>
              <a:tabLst/>
              <a:defRPr/>
            </a:pPr>
            <a:r>
              <a:rPr kumimoji="0" lang="en-US" sz="2000" b="0" i="0" u="none" strike="noStrike" kern="1200" cap="none" spc="0" normalizeH="0" baseline="0" noProof="0" smtClean="0">
                <a:ln>
                  <a:noFill/>
                </a:ln>
                <a:solidFill>
                  <a:schemeClr val="bg2"/>
                </a:solidFill>
                <a:effectLst/>
                <a:uLnTx/>
                <a:uFillTx/>
                <a:latin typeface="+mn-lt"/>
                <a:ea typeface="+mn-ea"/>
                <a:cs typeface="+mn-cs"/>
              </a:rPr>
              <a:t> </a:t>
            </a:r>
            <a:endParaRPr kumimoji="0" lang="en-US" sz="2000" b="0" i="0" u="none" strike="noStrike" kern="1200" cap="none" spc="0" normalizeH="0" baseline="0" noProof="0" dirty="0">
              <a:ln>
                <a:noFill/>
              </a:ln>
              <a:solidFill>
                <a:schemeClr val="bg2"/>
              </a:solidFill>
              <a:effectLst/>
              <a:uLnTx/>
              <a:uFillTx/>
              <a:latin typeface="+mn-lt"/>
              <a:ea typeface="+mn-ea"/>
              <a:cs typeface="+mn-cs"/>
            </a:endParaRPr>
          </a:p>
        </p:txBody>
      </p:sp>
    </p:spTree>
    <p:extLst>
      <p:ext uri="{BB962C8B-B14F-4D97-AF65-F5344CB8AC3E}">
        <p14:creationId xmlns:p14="http://schemas.microsoft.com/office/powerpoint/2010/main" xmlns="" val="89937323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barn(inVertical)">
                                      <p:cBhvr>
                                        <p:cTn id="12" dur="5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Vertic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xEl>
                                              <p:charRg st="2" end="2"/>
                                            </p:txEl>
                                          </p:spTgt>
                                        </p:tgtEl>
                                        <p:attrNameLst>
                                          <p:attrName>style.visibility</p:attrName>
                                        </p:attrNameLst>
                                      </p:cBhvr>
                                      <p:to>
                                        <p:strVal val="visible"/>
                                      </p:to>
                                    </p:set>
                                    <p:animEffect transition="in" filter="barn(inVertical)">
                                      <p:cBhvr>
                                        <p:cTn id="22" dur="500"/>
                                        <p:tgtEl>
                                          <p:spTgt spid="6">
                                            <p:txEl>
                                              <p:char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xEl>
                                              <p:charRg st="2" end="2"/>
                                            </p:txEl>
                                          </p:spTgt>
                                        </p:tgtEl>
                                        <p:attrNameLst>
                                          <p:attrName>style.visibility</p:attrName>
                                        </p:attrNameLst>
                                      </p:cBhvr>
                                      <p:to>
                                        <p:strVal val="visible"/>
                                      </p:to>
                                    </p:set>
                                    <p:animEffect transition="in" filter="barn(inVertical)">
                                      <p:cBhvr>
                                        <p:cTn id="27" dur="500"/>
                                        <p:tgtEl>
                                          <p:spTgt spid="6">
                                            <p:txEl>
                                              <p:char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xEl>
                                              <p:charRg st="2" end="2"/>
                                            </p:txEl>
                                          </p:spTgt>
                                        </p:tgtEl>
                                        <p:attrNameLst>
                                          <p:attrName>style.visibility</p:attrName>
                                        </p:attrNameLst>
                                      </p:cBhvr>
                                      <p:to>
                                        <p:strVal val="visible"/>
                                      </p:to>
                                    </p:set>
                                    <p:animEffect transition="in" filter="barn(inVertical)">
                                      <p:cBhvr>
                                        <p:cTn id="32" dur="500"/>
                                        <p:tgtEl>
                                          <p:spTgt spid="6">
                                            <p:txEl>
                                              <p:char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6">
                                            <p:txEl>
                                              <p:charRg st="2" end="2"/>
                                            </p:txEl>
                                          </p:spTgt>
                                        </p:tgtEl>
                                        <p:attrNameLst>
                                          <p:attrName>style.visibility</p:attrName>
                                        </p:attrNameLst>
                                      </p:cBhvr>
                                      <p:to>
                                        <p:strVal val="visible"/>
                                      </p:to>
                                    </p:set>
                                    <p:animEffect transition="in" filter="barn(inVertical)">
                                      <p:cBhvr>
                                        <p:cTn id="37" dur="500"/>
                                        <p:tgtEl>
                                          <p:spTgt spid="6">
                                            <p:txEl>
                                              <p:char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xEl>
                                              <p:charRg st="2" end="2"/>
                                            </p:txEl>
                                          </p:spTgt>
                                        </p:tgtEl>
                                        <p:attrNameLst>
                                          <p:attrName>style.visibility</p:attrName>
                                        </p:attrNameLst>
                                      </p:cBhvr>
                                      <p:to>
                                        <p:strVal val="visible"/>
                                      </p:to>
                                    </p:set>
                                    <p:animEffect transition="in" filter="barn(inVertical)">
                                      <p:cBhvr>
                                        <p:cTn id="42" dur="500"/>
                                        <p:tgtEl>
                                          <p:spTgt spid="6">
                                            <p:txEl>
                                              <p:char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6">
                                            <p:txEl>
                                              <p:charRg st="2" end="2"/>
                                            </p:txEl>
                                          </p:spTgt>
                                        </p:tgtEl>
                                        <p:attrNameLst>
                                          <p:attrName>style.visibility</p:attrName>
                                        </p:attrNameLst>
                                      </p:cBhvr>
                                      <p:to>
                                        <p:strVal val="visible"/>
                                      </p:to>
                                    </p:set>
                                    <p:animEffect transition="in" filter="barn(inVertical)">
                                      <p:cBhvr>
                                        <p:cTn id="47" dur="500"/>
                                        <p:tgtEl>
                                          <p:spTgt spid="6">
                                            <p:txEl>
                                              <p:char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6">
                                            <p:txEl>
                                              <p:charRg st="2" end="2"/>
                                            </p:txEl>
                                          </p:spTgt>
                                        </p:tgtEl>
                                        <p:attrNameLst>
                                          <p:attrName>style.visibility</p:attrName>
                                        </p:attrNameLst>
                                      </p:cBhvr>
                                      <p:to>
                                        <p:strVal val="visible"/>
                                      </p:to>
                                    </p:set>
                                    <p:animEffect transition="in" filter="barn(inVertical)">
                                      <p:cBhvr>
                                        <p:cTn id="52" dur="500"/>
                                        <p:tgtEl>
                                          <p:spTgt spid="6">
                                            <p:txEl>
                                              <p:char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xEl>
                                              <p:charRg st="2" end="2"/>
                                            </p:txEl>
                                          </p:spTgt>
                                        </p:tgtEl>
                                        <p:attrNameLst>
                                          <p:attrName>style.visibility</p:attrName>
                                        </p:attrNameLst>
                                      </p:cBhvr>
                                      <p:to>
                                        <p:strVal val="visible"/>
                                      </p:to>
                                    </p:set>
                                    <p:animEffect transition="in" filter="barn(inVertical)">
                                      <p:cBhvr>
                                        <p:cTn id="57" dur="500"/>
                                        <p:tgtEl>
                                          <p:spTgt spid="6">
                                            <p:txEl>
                                              <p:char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6">
                                            <p:txEl>
                                              <p:charRg st="2" end="2"/>
                                            </p:txEl>
                                          </p:spTgt>
                                        </p:tgtEl>
                                        <p:attrNameLst>
                                          <p:attrName>style.visibility</p:attrName>
                                        </p:attrNameLst>
                                      </p:cBhvr>
                                      <p:to>
                                        <p:strVal val="visible"/>
                                      </p:to>
                                    </p:set>
                                    <p:animEffect transition="in" filter="barn(inVertical)">
                                      <p:cBhvr>
                                        <p:cTn id="62" dur="500"/>
                                        <p:tgtEl>
                                          <p:spTgt spid="6">
                                            <p:txEl>
                                              <p:char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00600" y="1265412"/>
            <a:ext cx="4044950" cy="383998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4" name="Rectangle 3"/>
          <p:cNvSpPr>
            <a:spLocks noRot="1" noChangeAspect="1" noMove="1" noResize="1" noEditPoints="1" noAdjustHandles="1" noChangeArrowheads="1" noChangeShapeType="1" noTextEdit="1"/>
          </p:cNvSpPr>
          <p:nvPr/>
        </p:nvSpPr>
        <p:spPr>
          <a:xfrm>
            <a:off x="6927" y="2819400"/>
            <a:ext cx="4572000" cy="3225755"/>
          </a:xfrm>
          <a:prstGeom prst="rect">
            <a:avLst/>
          </a:prstGeom>
          <a:blipFill rotWithShape="1">
            <a:blip r:embed="rId3" cstate="print"/>
            <a:stretch>
              <a:fillRect l="-1333" t="-945"/>
            </a:stretch>
          </a:blipFill>
        </p:spPr>
        <p:txBody>
          <a:bodyPr/>
          <a:lstStyle/>
          <a:p>
            <a:r>
              <a:rPr lang="en-US">
                <a:solidFill>
                  <a:schemeClr val="bg2"/>
                </a:solidFill>
              </a:rPr>
              <a:t> </a:t>
            </a:r>
          </a:p>
        </p:txBody>
      </p:sp>
      <p:sp>
        <p:nvSpPr>
          <p:cNvPr id="5" name="Rectangle 4"/>
          <p:cNvSpPr/>
          <p:nvPr/>
        </p:nvSpPr>
        <p:spPr>
          <a:xfrm>
            <a:off x="457200" y="457200"/>
            <a:ext cx="4572000" cy="646331"/>
          </a:xfrm>
          <a:prstGeom prst="rect">
            <a:avLst/>
          </a:prstGeom>
        </p:spPr>
        <p:txBody>
          <a:bodyPr>
            <a:spAutoFit/>
          </a:bodyPr>
          <a:lstStyle/>
          <a:p>
            <a:endParaRPr lang="en-US" b="1" dirty="0">
              <a:solidFill>
                <a:schemeClr val="bg2"/>
              </a:solidFill>
              <a:latin typeface="Times New Roman" panose="02020603050405020304" pitchFamily="18" charset="0"/>
              <a:cs typeface="Times New Roman" panose="02020603050405020304" pitchFamily="18" charset="0"/>
            </a:endParaRPr>
          </a:p>
          <a:p>
            <a:endParaRPr lang="en-GB" dirty="0">
              <a:solidFill>
                <a:schemeClr val="bg2"/>
              </a:solidFill>
            </a:endParaRPr>
          </a:p>
        </p:txBody>
      </p:sp>
      <p:sp>
        <p:nvSpPr>
          <p:cNvPr id="6" name="Rectangle 5"/>
          <p:cNvSpPr/>
          <p:nvPr/>
        </p:nvSpPr>
        <p:spPr>
          <a:xfrm>
            <a:off x="263236" y="395645"/>
            <a:ext cx="4114800" cy="707886"/>
          </a:xfrm>
          <a:prstGeom prst="rect">
            <a:avLst/>
          </a:prstGeom>
        </p:spPr>
        <p:txBody>
          <a:bodyPr wrap="square">
            <a:spAutoFit/>
          </a:bodyPr>
          <a:lstStyle/>
          <a:p>
            <a:r>
              <a:rPr lang="en-US" sz="2000" b="1" dirty="0" smtClean="0">
                <a:solidFill>
                  <a:schemeClr val="bg2"/>
                </a:solidFill>
                <a:latin typeface="Times New Roman" panose="02020603050405020304" pitchFamily="18" charset="0"/>
                <a:cs typeface="Times New Roman" panose="02020603050405020304" pitchFamily="18" charset="0"/>
              </a:rPr>
              <a:t>Example of median For </a:t>
            </a:r>
            <a:r>
              <a:rPr lang="en-US" sz="2000" b="1" dirty="0">
                <a:solidFill>
                  <a:schemeClr val="bg2"/>
                </a:solidFill>
                <a:latin typeface="Times New Roman" panose="02020603050405020304" pitchFamily="18" charset="0"/>
                <a:cs typeface="Times New Roman" panose="02020603050405020304" pitchFamily="18" charset="0"/>
              </a:rPr>
              <a:t>Grouped Data</a:t>
            </a:r>
            <a:endParaRPr lang="en-US" dirty="0">
              <a:solidFill>
                <a:schemeClr val="bg2"/>
              </a:solidFill>
            </a:endParaRPr>
          </a:p>
        </p:txBody>
      </p:sp>
    </p:spTree>
    <p:extLst>
      <p:ext uri="{BB962C8B-B14F-4D97-AF65-F5344CB8AC3E}">
        <p14:creationId xmlns:p14="http://schemas.microsoft.com/office/powerpoint/2010/main" xmlns="" val="399883216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barn(inVertical)">
                                      <p:cBhvr>
                                        <p:cTn id="13" dur="5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wipe(down)">
                                      <p:cBhvr>
                                        <p:cTn id="21" dur="500"/>
                                        <p:tgtEl>
                                          <p:spTgt spid="4">
                                            <p:txEl>
                                              <p:pRg st="1" end="1"/>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wipe(down)">
                                      <p:cBhvr>
                                        <p:cTn id="24" dur="500"/>
                                        <p:tgtEl>
                                          <p:spTgt spid="4">
                                            <p:txEl>
                                              <p:pRg st="2" end="2"/>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wipe(down)">
                                      <p:cBhvr>
                                        <p:cTn id="30" dur="500"/>
                                        <p:tgtEl>
                                          <p:spTgt spid="4">
                                            <p:txEl>
                                              <p:pRg st="4" end="4"/>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wipe(down)">
                                      <p:cBhvr>
                                        <p:cTn id="33" dur="500"/>
                                        <p:tgtEl>
                                          <p:spTgt spid="4">
                                            <p:txEl>
                                              <p:pRg st="5" end="5"/>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wipe(down)">
                                      <p:cBhvr>
                                        <p:cTn id="3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458200" cy="1676400"/>
          </a:xfrm>
        </p:spPr>
        <p:txBody>
          <a:bodyPr/>
          <a:lstStyle/>
          <a:p>
            <a:pPr algn="ctr"/>
            <a:r>
              <a:rPr lang="en-US" sz="3600" u="sng" dirty="0" smtClean="0">
                <a:solidFill>
                  <a:schemeClr val="bg2"/>
                </a:solidFill>
                <a:latin typeface="Times New Roman" panose="02020603050405020304" pitchFamily="18" charset="0"/>
                <a:cs typeface="Times New Roman" panose="02020603050405020304" pitchFamily="18" charset="0"/>
              </a:rPr>
              <a:t>Importance Of Central Tendency</a:t>
            </a:r>
            <a:endParaRPr lang="en-US" sz="3600"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33400" y="2667000"/>
            <a:ext cx="8305800" cy="3200400"/>
          </a:xfrm>
        </p:spPr>
        <p:txBody>
          <a:bodyPr/>
          <a:lstStyle/>
          <a:p>
            <a:pPr marL="457200" indent="-457200">
              <a:buFont typeface="Wingdings" pitchFamily="2" charset="2"/>
              <a:buChar char="Ø"/>
            </a:pPr>
            <a:r>
              <a:rPr lang="en-US" sz="2400" dirty="0" smtClean="0">
                <a:solidFill>
                  <a:schemeClr val="bg2"/>
                </a:solidFill>
                <a:latin typeface="Times New Roman" panose="02020603050405020304" pitchFamily="18" charset="0"/>
                <a:cs typeface="Times New Roman" panose="02020603050405020304" pitchFamily="18" charset="0"/>
              </a:rPr>
              <a:t>To find representative value</a:t>
            </a:r>
          </a:p>
          <a:p>
            <a:pPr marL="457200" indent="-457200">
              <a:buFont typeface="Wingdings" pitchFamily="2" charset="2"/>
              <a:buChar char="Ø"/>
            </a:pPr>
            <a:r>
              <a:rPr lang="en-US" sz="2400" dirty="0" smtClean="0">
                <a:solidFill>
                  <a:schemeClr val="bg2"/>
                </a:solidFill>
                <a:latin typeface="Times New Roman" panose="02020603050405020304" pitchFamily="18" charset="0"/>
                <a:cs typeface="Times New Roman" panose="02020603050405020304" pitchFamily="18" charset="0"/>
              </a:rPr>
              <a:t>To make more concise data</a:t>
            </a:r>
          </a:p>
          <a:p>
            <a:pPr marL="457200" indent="-457200">
              <a:buFont typeface="Wingdings" pitchFamily="2" charset="2"/>
              <a:buChar char="Ø"/>
            </a:pPr>
            <a:r>
              <a:rPr lang="en-US" sz="2400" dirty="0" smtClean="0">
                <a:solidFill>
                  <a:schemeClr val="bg2"/>
                </a:solidFill>
                <a:latin typeface="Times New Roman" panose="02020603050405020304" pitchFamily="18" charset="0"/>
                <a:cs typeface="Times New Roman" panose="02020603050405020304" pitchFamily="18" charset="0"/>
              </a:rPr>
              <a:t>To make comparisons</a:t>
            </a:r>
          </a:p>
          <a:p>
            <a:pPr marL="457200" indent="-457200">
              <a:buFont typeface="Wingdings" pitchFamily="2" charset="2"/>
              <a:buChar char="Ø"/>
            </a:pPr>
            <a:r>
              <a:rPr lang="en-US" sz="2400" dirty="0" smtClean="0">
                <a:solidFill>
                  <a:schemeClr val="bg2"/>
                </a:solidFill>
                <a:latin typeface="Times New Roman" panose="02020603050405020304" pitchFamily="18" charset="0"/>
                <a:cs typeface="Times New Roman" panose="02020603050405020304" pitchFamily="18" charset="0"/>
              </a:rPr>
              <a:t>Helpful in further statistical analysis</a:t>
            </a:r>
          </a:p>
          <a:p>
            <a:pPr>
              <a:buFont typeface="Wingdings" pitchFamily="2" charset="2"/>
              <a:buChar char="Ø"/>
            </a:pPr>
            <a:endParaRPr lang="en-US" dirty="0">
              <a:solidFill>
                <a:schemeClr val="bg2"/>
              </a:solidFill>
            </a:endParaRPr>
          </a:p>
        </p:txBody>
      </p:sp>
    </p:spTree>
    <p:extLst>
      <p:ext uri="{BB962C8B-B14F-4D97-AF65-F5344CB8AC3E}">
        <p14:creationId xmlns:p14="http://schemas.microsoft.com/office/powerpoint/2010/main" xmlns="" val="680817024"/>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mph" presetSubtype="0" fill="remove" nodeType="clickEffect">
                                  <p:stCondLst>
                                    <p:cond delay="0"/>
                                  </p:stCondLst>
                                  <p:childTnLst>
                                    <p:animClr clrSpc="rgb" dir="cw">
                                      <p:cBhvr override="childStyle">
                                        <p:cTn id="11" dur="250" autoRev="1" fill="remove"/>
                                        <p:tgtEl>
                                          <p:spTgt spid="3">
                                            <p:txEl>
                                              <p:pRg st="0" end="0"/>
                                            </p:txEl>
                                          </p:spTgt>
                                        </p:tgtEl>
                                        <p:attrNameLst>
                                          <p:attrName>style.color</p:attrName>
                                        </p:attrNameLst>
                                      </p:cBhvr>
                                      <p:to>
                                        <a:schemeClr val="bg1"/>
                                      </p:to>
                                    </p:animClr>
                                    <p:animClr clrSpc="rgb" dir="cw">
                                      <p:cBhvr>
                                        <p:cTn id="12" dur="250" autoRev="1" fill="remove"/>
                                        <p:tgtEl>
                                          <p:spTgt spid="3">
                                            <p:txEl>
                                              <p:pRg st="0" end="0"/>
                                            </p:txEl>
                                          </p:spTgt>
                                        </p:tgtEl>
                                        <p:attrNameLst>
                                          <p:attrName>fillcolor</p:attrName>
                                        </p:attrNameLst>
                                      </p:cBhvr>
                                      <p:to>
                                        <a:schemeClr val="bg1"/>
                                      </p:to>
                                    </p:animClr>
                                    <p:set>
                                      <p:cBhvr>
                                        <p:cTn id="13" dur="250" autoRev="1" fill="remove"/>
                                        <p:tgtEl>
                                          <p:spTgt spid="3">
                                            <p:txEl>
                                              <p:pRg st="0" end="0"/>
                                            </p:txEl>
                                          </p:spTgt>
                                        </p:tgtEl>
                                        <p:attrNameLst>
                                          <p:attrName>fill.type</p:attrName>
                                        </p:attrNameLst>
                                      </p:cBhvr>
                                      <p:to>
                                        <p:strVal val="solid"/>
                                      </p:to>
                                    </p:set>
                                    <p:set>
                                      <p:cBhvr>
                                        <p:cTn id="14" dur="250" autoRev="1" fill="remove"/>
                                        <p:tgtEl>
                                          <p:spTgt spid="3">
                                            <p:txEl>
                                              <p:pRg st="0" end="0"/>
                                            </p:txEl>
                                          </p:spTgt>
                                        </p:tgtEl>
                                        <p:attrNameLst>
                                          <p:attrName>fill.on</p:attrName>
                                        </p:attrNameLst>
                                      </p:cBhvr>
                                      <p:to>
                                        <p:strVal val="true"/>
                                      </p:to>
                                    </p:set>
                                  </p:childTnLst>
                                </p:cTn>
                              </p:par>
                              <p:par>
                                <p:cTn id="15" presetID="27" presetClass="emph" presetSubtype="0" fill="remove" nodeType="withEffect">
                                  <p:stCondLst>
                                    <p:cond delay="0"/>
                                  </p:stCondLst>
                                  <p:childTnLst>
                                    <p:animClr clrSpc="rgb" dir="cw">
                                      <p:cBhvr override="childStyle">
                                        <p:cTn id="16" dur="250" autoRev="1" fill="remove"/>
                                        <p:tgtEl>
                                          <p:spTgt spid="3">
                                            <p:txEl>
                                              <p:pRg st="1" end="1"/>
                                            </p:txEl>
                                          </p:spTgt>
                                        </p:tgtEl>
                                        <p:attrNameLst>
                                          <p:attrName>style.color</p:attrName>
                                        </p:attrNameLst>
                                      </p:cBhvr>
                                      <p:to>
                                        <a:schemeClr val="bg1"/>
                                      </p:to>
                                    </p:animClr>
                                    <p:animClr clrSpc="rgb" dir="cw">
                                      <p:cBhvr>
                                        <p:cTn id="17" dur="250" autoRev="1" fill="remove"/>
                                        <p:tgtEl>
                                          <p:spTgt spid="3">
                                            <p:txEl>
                                              <p:pRg st="1" end="1"/>
                                            </p:txEl>
                                          </p:spTgt>
                                        </p:tgtEl>
                                        <p:attrNameLst>
                                          <p:attrName>fillcolor</p:attrName>
                                        </p:attrNameLst>
                                      </p:cBhvr>
                                      <p:to>
                                        <a:schemeClr val="bg1"/>
                                      </p:to>
                                    </p:animClr>
                                    <p:set>
                                      <p:cBhvr>
                                        <p:cTn id="18" dur="250" autoRev="1" fill="remove"/>
                                        <p:tgtEl>
                                          <p:spTgt spid="3">
                                            <p:txEl>
                                              <p:pRg st="1" end="1"/>
                                            </p:txEl>
                                          </p:spTgt>
                                        </p:tgtEl>
                                        <p:attrNameLst>
                                          <p:attrName>fill.type</p:attrName>
                                        </p:attrNameLst>
                                      </p:cBhvr>
                                      <p:to>
                                        <p:strVal val="solid"/>
                                      </p:to>
                                    </p:set>
                                    <p:set>
                                      <p:cBhvr>
                                        <p:cTn id="19" dur="250" autoRev="1" fill="remove"/>
                                        <p:tgtEl>
                                          <p:spTgt spid="3">
                                            <p:txEl>
                                              <p:pRg st="1" end="1"/>
                                            </p:txEl>
                                          </p:spTgt>
                                        </p:tgtEl>
                                        <p:attrNameLst>
                                          <p:attrName>fill.on</p:attrName>
                                        </p:attrNameLst>
                                      </p:cBhvr>
                                      <p:to>
                                        <p:strVal val="true"/>
                                      </p:to>
                                    </p:set>
                                  </p:childTnLst>
                                </p:cTn>
                              </p:par>
                              <p:par>
                                <p:cTn id="20" presetID="27" presetClass="emph" presetSubtype="0" fill="remove" nodeType="withEffect">
                                  <p:stCondLst>
                                    <p:cond delay="0"/>
                                  </p:stCondLst>
                                  <p:childTnLst>
                                    <p:animClr clrSpc="rgb" dir="cw">
                                      <p:cBhvr override="childStyle">
                                        <p:cTn id="21" dur="250" autoRev="1" fill="remove"/>
                                        <p:tgtEl>
                                          <p:spTgt spid="3">
                                            <p:txEl>
                                              <p:pRg st="2" end="2"/>
                                            </p:txEl>
                                          </p:spTgt>
                                        </p:tgtEl>
                                        <p:attrNameLst>
                                          <p:attrName>style.color</p:attrName>
                                        </p:attrNameLst>
                                      </p:cBhvr>
                                      <p:to>
                                        <a:schemeClr val="bg1"/>
                                      </p:to>
                                    </p:animClr>
                                    <p:animClr clrSpc="rgb" dir="cw">
                                      <p:cBhvr>
                                        <p:cTn id="22" dur="250" autoRev="1" fill="remove"/>
                                        <p:tgtEl>
                                          <p:spTgt spid="3">
                                            <p:txEl>
                                              <p:pRg st="2" end="2"/>
                                            </p:txEl>
                                          </p:spTgt>
                                        </p:tgtEl>
                                        <p:attrNameLst>
                                          <p:attrName>fillcolor</p:attrName>
                                        </p:attrNameLst>
                                      </p:cBhvr>
                                      <p:to>
                                        <a:schemeClr val="bg1"/>
                                      </p:to>
                                    </p:animClr>
                                    <p:set>
                                      <p:cBhvr>
                                        <p:cTn id="23" dur="250" autoRev="1" fill="remove"/>
                                        <p:tgtEl>
                                          <p:spTgt spid="3">
                                            <p:txEl>
                                              <p:pRg st="2" end="2"/>
                                            </p:txEl>
                                          </p:spTgt>
                                        </p:tgtEl>
                                        <p:attrNameLst>
                                          <p:attrName>fill.type</p:attrName>
                                        </p:attrNameLst>
                                      </p:cBhvr>
                                      <p:to>
                                        <p:strVal val="solid"/>
                                      </p:to>
                                    </p:set>
                                    <p:set>
                                      <p:cBhvr>
                                        <p:cTn id="24" dur="250" autoRev="1" fill="remove"/>
                                        <p:tgtEl>
                                          <p:spTgt spid="3">
                                            <p:txEl>
                                              <p:pRg st="2" end="2"/>
                                            </p:txEl>
                                          </p:spTgt>
                                        </p:tgtEl>
                                        <p:attrNameLst>
                                          <p:attrName>fill.on</p:attrName>
                                        </p:attrNameLst>
                                      </p:cBhvr>
                                      <p:to>
                                        <p:strVal val="true"/>
                                      </p:to>
                                    </p:set>
                                  </p:childTnLst>
                                </p:cTn>
                              </p:par>
                              <p:par>
                                <p:cTn id="25" presetID="27" presetClass="emph" presetSubtype="0" fill="remove" nodeType="withEffect">
                                  <p:stCondLst>
                                    <p:cond delay="0"/>
                                  </p:stCondLst>
                                  <p:childTnLst>
                                    <p:animClr clrSpc="rgb" dir="cw">
                                      <p:cBhvr override="childStyle">
                                        <p:cTn id="26" dur="250" autoRev="1" fill="remove"/>
                                        <p:tgtEl>
                                          <p:spTgt spid="3">
                                            <p:txEl>
                                              <p:pRg st="3" end="3"/>
                                            </p:txEl>
                                          </p:spTgt>
                                        </p:tgtEl>
                                        <p:attrNameLst>
                                          <p:attrName>style.color</p:attrName>
                                        </p:attrNameLst>
                                      </p:cBhvr>
                                      <p:to>
                                        <a:schemeClr val="bg1"/>
                                      </p:to>
                                    </p:animClr>
                                    <p:animClr clrSpc="rgb" dir="cw">
                                      <p:cBhvr>
                                        <p:cTn id="27" dur="250" autoRev="1" fill="remove"/>
                                        <p:tgtEl>
                                          <p:spTgt spid="3">
                                            <p:txEl>
                                              <p:pRg st="3" end="3"/>
                                            </p:txEl>
                                          </p:spTgt>
                                        </p:tgtEl>
                                        <p:attrNameLst>
                                          <p:attrName>fillcolor</p:attrName>
                                        </p:attrNameLst>
                                      </p:cBhvr>
                                      <p:to>
                                        <a:schemeClr val="bg1"/>
                                      </p:to>
                                    </p:animClr>
                                    <p:set>
                                      <p:cBhvr>
                                        <p:cTn id="28" dur="250" autoRev="1" fill="remove"/>
                                        <p:tgtEl>
                                          <p:spTgt spid="3">
                                            <p:txEl>
                                              <p:pRg st="3" end="3"/>
                                            </p:txEl>
                                          </p:spTgt>
                                        </p:tgtEl>
                                        <p:attrNameLst>
                                          <p:attrName>fill.type</p:attrName>
                                        </p:attrNameLst>
                                      </p:cBhvr>
                                      <p:to>
                                        <p:strVal val="solid"/>
                                      </p:to>
                                    </p:set>
                                    <p:set>
                                      <p:cBhvr>
                                        <p:cTn id="2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7117180" cy="1264645"/>
          </a:xfrm>
        </p:spPr>
        <p:txBody>
          <a:bodyPr/>
          <a:lstStyle/>
          <a:p>
            <a:pPr algn="ctr"/>
            <a:r>
              <a:rPr lang="en-US" sz="4800" b="1" u="sng" dirty="0" smtClean="0">
                <a:solidFill>
                  <a:schemeClr val="bg2"/>
                </a:solidFill>
                <a:latin typeface="Times New Roman" panose="02020603050405020304" pitchFamily="18" charset="0"/>
                <a:cs typeface="Times New Roman" panose="02020603050405020304" pitchFamily="18" charset="0"/>
              </a:rPr>
              <a:t>Mode</a:t>
            </a:r>
            <a:endParaRPr lang="en-US" sz="4800" b="1"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 y="2133600"/>
            <a:ext cx="8050422" cy="3505200"/>
          </a:xfrm>
        </p:spPr>
        <p:txBody>
          <a:bodyPr>
            <a:normAutofit/>
          </a:bodyPr>
          <a:lstStyle/>
          <a:p>
            <a:pPr marL="342900" indent="-342900">
              <a:buFont typeface="Wingdings" pitchFamily="2" charset="2"/>
              <a:buChar char="Ø"/>
            </a:pPr>
            <a:r>
              <a:rPr lang="en-US" dirty="0">
                <a:solidFill>
                  <a:schemeClr val="bg2"/>
                </a:solidFill>
              </a:rPr>
              <a:t>The MODE, denoted Mo, is the value which occurs most frequently in a set of measurements or values.  In other words, it is the most popular value in a given set</a:t>
            </a:r>
            <a:r>
              <a:rPr lang="en-US" dirty="0" smtClean="0">
                <a:solidFill>
                  <a:schemeClr val="bg2"/>
                </a:solidFill>
              </a:rPr>
              <a:t>.</a:t>
            </a:r>
          </a:p>
          <a:p>
            <a:pPr marL="342900" indent="-342900">
              <a:buFont typeface="Wingdings" pitchFamily="2" charset="2"/>
              <a:buChar char="Ø"/>
            </a:pPr>
            <a:endParaRPr lang="en-US" dirty="0">
              <a:solidFill>
                <a:schemeClr val="bg2"/>
              </a:solidFill>
            </a:endParaRPr>
          </a:p>
          <a:p>
            <a:pPr marL="342900" indent="-342900">
              <a:buFont typeface="Wingdings" pitchFamily="2" charset="2"/>
              <a:buChar char="Ø"/>
            </a:pPr>
            <a:r>
              <a:rPr lang="en-US" dirty="0" err="1">
                <a:solidFill>
                  <a:schemeClr val="bg2"/>
                </a:solidFill>
              </a:rPr>
              <a:t>Croxton</a:t>
            </a:r>
            <a:r>
              <a:rPr lang="en-US" dirty="0">
                <a:solidFill>
                  <a:schemeClr val="bg2"/>
                </a:solidFill>
              </a:rPr>
              <a:t> and Cowden : defined it as “the mode of a distribution is the value at the point armed with the item tend to most heavily concentrated. It may be regarded as the most typical of a series of value” </a:t>
            </a:r>
            <a:endParaRPr lang="en-US" dirty="0" smtClean="0">
              <a:solidFill>
                <a:schemeClr val="bg2"/>
              </a:solidFill>
            </a:endParaRPr>
          </a:p>
          <a:p>
            <a:pPr marL="342900" indent="-342900">
              <a:buFont typeface="Wingdings" pitchFamily="2" charset="2"/>
              <a:buChar char="Ø"/>
            </a:pPr>
            <a:endParaRPr lang="en-US" dirty="0">
              <a:solidFill>
                <a:schemeClr val="bg2"/>
              </a:solidFill>
            </a:endParaRPr>
          </a:p>
        </p:txBody>
      </p:sp>
    </p:spTree>
    <p:extLst>
      <p:ext uri="{BB962C8B-B14F-4D97-AF65-F5344CB8AC3E}">
        <p14:creationId xmlns:p14="http://schemas.microsoft.com/office/powerpoint/2010/main" xmlns="" val="243650105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0" presetClass="emph" presetSubtype="0" fill="hold" nodeType="clickEffect">
                                  <p:stCondLst>
                                    <p:cond delay="0"/>
                                  </p:stCondLst>
                                  <p:childTnLst>
                                    <p:animClr clrSpc="hsl" dir="cw">
                                      <p:cBhvr override="childStyle">
                                        <p:cTn id="13" dur="500" fill="hold"/>
                                        <p:tgtEl>
                                          <p:spTgt spid="3">
                                            <p:txEl>
                                              <p:pRg st="0" end="0"/>
                                            </p:txEl>
                                          </p:spTgt>
                                        </p:tgtEl>
                                        <p:attrNameLst>
                                          <p:attrName>style.color</p:attrName>
                                        </p:attrNameLst>
                                      </p:cBhvr>
                                      <p:by>
                                        <p:hsl h="0" s="12549" l="25098"/>
                                      </p:by>
                                    </p:animClr>
                                    <p:animClr clrSpc="hsl" dir="cw">
                                      <p:cBhvr>
                                        <p:cTn id="14" dur="500" fill="hold"/>
                                        <p:tgtEl>
                                          <p:spTgt spid="3">
                                            <p:txEl>
                                              <p:pRg st="0" end="0"/>
                                            </p:txEl>
                                          </p:spTgt>
                                        </p:tgtEl>
                                        <p:attrNameLst>
                                          <p:attrName>fillcolor</p:attrName>
                                        </p:attrNameLst>
                                      </p:cBhvr>
                                      <p:by>
                                        <p:hsl h="0" s="12549" l="25098"/>
                                      </p:by>
                                    </p:animClr>
                                    <p:animClr clrSpc="hsl" dir="cw">
                                      <p:cBhvr>
                                        <p:cTn id="15" dur="500" fill="hold"/>
                                        <p:tgtEl>
                                          <p:spTgt spid="3">
                                            <p:txEl>
                                              <p:pRg st="0" end="0"/>
                                            </p:txEl>
                                          </p:spTgt>
                                        </p:tgtEl>
                                        <p:attrNameLst>
                                          <p:attrName>stroke.color</p:attrName>
                                        </p:attrNameLst>
                                      </p:cBhvr>
                                      <p:by>
                                        <p:hsl h="0" s="12549" l="25098"/>
                                      </p:by>
                                    </p:animClr>
                                    <p:set>
                                      <p:cBhvr>
                                        <p:cTn id="16" dur="500" fill="hold"/>
                                        <p:tgtEl>
                                          <p:spTgt spid="3">
                                            <p:txEl>
                                              <p:pRg st="0" end="0"/>
                                            </p:txEl>
                                          </p:spTgt>
                                        </p:tgtEl>
                                        <p:attrNameLst>
                                          <p:attrName>fill.type</p:attrName>
                                        </p:attrNameLst>
                                      </p:cBhvr>
                                      <p:to>
                                        <p:strVal val="solid"/>
                                      </p:to>
                                    </p:set>
                                  </p:childTnLst>
                                </p:cTn>
                              </p:par>
                              <p:par>
                                <p:cTn id="17" presetID="30" presetClass="emph" presetSubtype="0" fill="hold" nodeType="withEffect">
                                  <p:stCondLst>
                                    <p:cond delay="0"/>
                                  </p:stCondLst>
                                  <p:childTnLst>
                                    <p:animClr clrSpc="hsl" dir="cw">
                                      <p:cBhvr override="childStyle">
                                        <p:cTn id="18" dur="500" fill="hold"/>
                                        <p:tgtEl>
                                          <p:spTgt spid="3">
                                            <p:txEl>
                                              <p:pRg st="2" end="2"/>
                                            </p:txEl>
                                          </p:spTgt>
                                        </p:tgtEl>
                                        <p:attrNameLst>
                                          <p:attrName>style.color</p:attrName>
                                        </p:attrNameLst>
                                      </p:cBhvr>
                                      <p:by>
                                        <p:hsl h="0" s="12549" l="25098"/>
                                      </p:by>
                                    </p:animClr>
                                    <p:animClr clrSpc="hsl" dir="cw">
                                      <p:cBhvr>
                                        <p:cTn id="19" dur="500" fill="hold"/>
                                        <p:tgtEl>
                                          <p:spTgt spid="3">
                                            <p:txEl>
                                              <p:pRg st="2" end="2"/>
                                            </p:txEl>
                                          </p:spTgt>
                                        </p:tgtEl>
                                        <p:attrNameLst>
                                          <p:attrName>fillcolor</p:attrName>
                                        </p:attrNameLst>
                                      </p:cBhvr>
                                      <p:by>
                                        <p:hsl h="0" s="12549" l="25098"/>
                                      </p:by>
                                    </p:animClr>
                                    <p:animClr clrSpc="hsl" dir="cw">
                                      <p:cBhvr>
                                        <p:cTn id="20" dur="500" fill="hold"/>
                                        <p:tgtEl>
                                          <p:spTgt spid="3">
                                            <p:txEl>
                                              <p:pRg st="2" end="2"/>
                                            </p:txEl>
                                          </p:spTgt>
                                        </p:tgtEl>
                                        <p:attrNameLst>
                                          <p:attrName>stroke.color</p:attrName>
                                        </p:attrNameLst>
                                      </p:cBhvr>
                                      <p:by>
                                        <p:hsl h="0" s="12549" l="25098"/>
                                      </p:by>
                                    </p:animClr>
                                    <p:set>
                                      <p:cBhvr>
                                        <p:cTn id="21"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574380" cy="2133600"/>
          </a:xfrm>
        </p:spPr>
        <p:txBody>
          <a:bodyPr/>
          <a:lstStyle/>
          <a:p>
            <a:r>
              <a:rPr lang="en-US" sz="1600" dirty="0" smtClean="0">
                <a:solidFill>
                  <a:schemeClr val="bg2"/>
                </a:solidFill>
                <a:latin typeface="Times New Roman" panose="02020603050405020304" pitchFamily="18" charset="0"/>
                <a:cs typeface="Times New Roman" panose="02020603050405020304" pitchFamily="18" charset="0"/>
              </a:rPr>
              <a:t> </a:t>
            </a:r>
            <a:br>
              <a:rPr lang="en-US" sz="1600" dirty="0" smtClean="0">
                <a:solidFill>
                  <a:schemeClr val="bg2"/>
                </a:solidFill>
                <a:latin typeface="Times New Roman" panose="02020603050405020304" pitchFamily="18" charset="0"/>
                <a:cs typeface="Times New Roman" panose="02020603050405020304" pitchFamily="18" charset="0"/>
              </a:rPr>
            </a:br>
            <a:r>
              <a:rPr lang="en-US" sz="1600" dirty="0">
                <a:solidFill>
                  <a:schemeClr val="bg2"/>
                </a:solidFill>
                <a:latin typeface="Times New Roman" panose="02020603050405020304" pitchFamily="18" charset="0"/>
                <a:cs typeface="Times New Roman" panose="02020603050405020304" pitchFamily="18" charset="0"/>
              </a:rPr>
              <a:t/>
            </a:r>
            <a:br>
              <a:rPr lang="en-US" sz="1600" dirty="0">
                <a:solidFill>
                  <a:schemeClr val="bg2"/>
                </a:solidFill>
                <a:latin typeface="Times New Roman" panose="02020603050405020304" pitchFamily="18" charset="0"/>
                <a:cs typeface="Times New Roman" panose="02020603050405020304" pitchFamily="18" charset="0"/>
              </a:rPr>
            </a:br>
            <a:r>
              <a:rPr lang="en-US" sz="1600" dirty="0" smtClean="0">
                <a:solidFill>
                  <a:schemeClr val="bg2"/>
                </a:solidFill>
                <a:latin typeface="Times New Roman" panose="02020603050405020304" pitchFamily="18" charset="0"/>
                <a:cs typeface="Times New Roman" panose="02020603050405020304" pitchFamily="18" charset="0"/>
              </a:rPr>
              <a:t/>
            </a:r>
            <a:br>
              <a:rPr lang="en-US" sz="1600" dirty="0" smtClean="0">
                <a:solidFill>
                  <a:schemeClr val="bg2"/>
                </a:solidFill>
                <a:latin typeface="Times New Roman" panose="02020603050405020304" pitchFamily="18" charset="0"/>
                <a:cs typeface="Times New Roman" panose="02020603050405020304" pitchFamily="18" charset="0"/>
              </a:rPr>
            </a:br>
            <a:r>
              <a:rPr lang="en-US" sz="1600" dirty="0">
                <a:solidFill>
                  <a:schemeClr val="bg2"/>
                </a:solidFill>
                <a:latin typeface="Times New Roman" panose="02020603050405020304" pitchFamily="18" charset="0"/>
                <a:cs typeface="Times New Roman" panose="02020603050405020304" pitchFamily="18" charset="0"/>
              </a:rPr>
              <a:t/>
            </a:r>
            <a:br>
              <a:rPr lang="en-US" sz="1600" dirty="0">
                <a:solidFill>
                  <a:schemeClr val="bg2"/>
                </a:solidFill>
                <a:latin typeface="Times New Roman" panose="02020603050405020304" pitchFamily="18" charset="0"/>
                <a:cs typeface="Times New Roman" panose="02020603050405020304" pitchFamily="18" charset="0"/>
              </a:rPr>
            </a:br>
            <a:r>
              <a:rPr lang="en-US" sz="2000" dirty="0" smtClean="0">
                <a:solidFill>
                  <a:schemeClr val="bg2"/>
                </a:solidFill>
                <a:latin typeface="Times New Roman" panose="02020603050405020304" pitchFamily="18" charset="0"/>
                <a:cs typeface="Times New Roman" panose="02020603050405020304" pitchFamily="18" charset="0"/>
              </a:rPr>
              <a:t>Example </a:t>
            </a:r>
            <a:r>
              <a:rPr lang="en-US" sz="2000" dirty="0">
                <a:solidFill>
                  <a:schemeClr val="bg2"/>
                </a:solidFill>
                <a:latin typeface="Times New Roman" panose="02020603050405020304" pitchFamily="18" charset="0"/>
                <a:cs typeface="Times New Roman" panose="02020603050405020304" pitchFamily="18" charset="0"/>
              </a:rPr>
              <a:t>2:  </a:t>
            </a:r>
            <a:r>
              <a:rPr lang="en-US" sz="2000" dirty="0" smtClean="0">
                <a:solidFill>
                  <a:schemeClr val="bg2"/>
                </a:solidFill>
                <a:latin typeface="Times New Roman" panose="02020603050405020304" pitchFamily="18" charset="0"/>
                <a:cs typeface="Times New Roman" panose="02020603050405020304" pitchFamily="18" charset="0"/>
              </a:rPr>
              <a:t>In </a:t>
            </a:r>
            <a:r>
              <a:rPr lang="en-US" sz="2000" dirty="0">
                <a:solidFill>
                  <a:schemeClr val="bg2"/>
                </a:solidFill>
                <a:latin typeface="Times New Roman" panose="02020603050405020304" pitchFamily="18" charset="0"/>
                <a:cs typeface="Times New Roman" panose="02020603050405020304" pitchFamily="18" charset="0"/>
              </a:rPr>
              <a:t>a crash test, 11 cars were tested to determine what impact speed was required to obtain minimal bumper damage. Find the mode of the speeds given in miles per hour below. 	  </a:t>
            </a:r>
            <a:r>
              <a:rPr lang="en-US" sz="2000" dirty="0" smtClean="0">
                <a:solidFill>
                  <a:schemeClr val="bg2"/>
                </a:solidFill>
                <a:latin typeface="Times New Roman" panose="02020603050405020304" pitchFamily="18" charset="0"/>
                <a:cs typeface="Times New Roman" panose="02020603050405020304" pitchFamily="18" charset="0"/>
              </a:rPr>
              <a:t/>
            </a:r>
            <a:br>
              <a:rPr lang="en-US" sz="2000" dirty="0" smtClean="0">
                <a:solidFill>
                  <a:schemeClr val="bg2"/>
                </a:solidFill>
                <a:latin typeface="Times New Roman" panose="02020603050405020304" pitchFamily="18" charset="0"/>
                <a:cs typeface="Times New Roman" panose="02020603050405020304" pitchFamily="18" charset="0"/>
              </a:rPr>
            </a:br>
            <a:r>
              <a:rPr lang="en-US" sz="2000" dirty="0" smtClean="0">
                <a:solidFill>
                  <a:schemeClr val="bg2"/>
                </a:solidFill>
                <a:latin typeface="Times New Roman" panose="02020603050405020304" pitchFamily="18" charset="0"/>
                <a:cs typeface="Times New Roman" panose="02020603050405020304" pitchFamily="18" charset="0"/>
              </a:rPr>
              <a:t>24</a:t>
            </a:r>
            <a:r>
              <a:rPr lang="en-US" sz="2000" dirty="0">
                <a:solidFill>
                  <a:schemeClr val="bg2"/>
                </a:solidFill>
                <a:latin typeface="Times New Roman" panose="02020603050405020304" pitchFamily="18" charset="0"/>
                <a:cs typeface="Times New Roman" panose="02020603050405020304" pitchFamily="18" charset="0"/>
              </a:rPr>
              <a:t>,  15,  18,  20,  18,  22,  24,  26,  18,  26,  24</a:t>
            </a:r>
            <a:br>
              <a:rPr lang="en-US" sz="2000" dirty="0">
                <a:solidFill>
                  <a:schemeClr val="bg2"/>
                </a:solidFill>
                <a:latin typeface="Times New Roman" panose="02020603050405020304" pitchFamily="18" charset="0"/>
                <a:cs typeface="Times New Roman" panose="02020603050405020304" pitchFamily="18" charset="0"/>
              </a:rPr>
            </a:br>
            <a:endParaRPr lang="en-US" sz="2000"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0" y="2895600"/>
            <a:ext cx="7117180" cy="3276600"/>
          </a:xfrm>
        </p:spPr>
        <p:txBody>
          <a:bodyPr>
            <a:normAutofit/>
          </a:bodyPr>
          <a:lstStyle/>
          <a:p>
            <a:r>
              <a:rPr lang="en-US" dirty="0" smtClean="0">
                <a:solidFill>
                  <a:schemeClr val="bg2"/>
                </a:solidFill>
              </a:rPr>
              <a:t>Solution</a:t>
            </a:r>
            <a:r>
              <a:rPr lang="en-US" dirty="0">
                <a:solidFill>
                  <a:schemeClr val="bg2"/>
                </a:solidFill>
              </a:rPr>
              <a:t>: </a:t>
            </a:r>
            <a:r>
              <a:rPr lang="en-US" dirty="0" smtClean="0">
                <a:solidFill>
                  <a:schemeClr val="bg2"/>
                </a:solidFill>
              </a:rPr>
              <a:t>Ordering </a:t>
            </a:r>
            <a:r>
              <a:rPr lang="en-US" dirty="0">
                <a:solidFill>
                  <a:schemeClr val="bg2"/>
                </a:solidFill>
              </a:rPr>
              <a:t>the data from least to greatest, we get:</a:t>
            </a:r>
          </a:p>
          <a:p>
            <a:r>
              <a:rPr lang="en-US" dirty="0">
                <a:solidFill>
                  <a:schemeClr val="bg2"/>
                </a:solidFill>
              </a:rPr>
              <a:t>  	15,  18,  18,  18,  20,  22,  24,  24,  24,  26,  26</a:t>
            </a:r>
          </a:p>
          <a:p>
            <a:r>
              <a:rPr lang="en-US" dirty="0">
                <a:solidFill>
                  <a:schemeClr val="bg2"/>
                </a:solidFill>
              </a:rPr>
              <a:t>Answer:   	Since both 18 and 24 occur three times, the modes are 18 and 24 miles per hour. </a:t>
            </a:r>
          </a:p>
        </p:txBody>
      </p:sp>
      <p:pic>
        <p:nvPicPr>
          <p:cNvPr id="4097" name="Picture 1" descr="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46363" y="1806575"/>
            <a:ext cx="142875" cy="9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46363" y="1806575"/>
            <a:ext cx="9525" cy="28575"/>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46363" y="1806575"/>
            <a:ext cx="9525" cy="28575"/>
          </a:xfrm>
          <a:prstGeom prst="rect">
            <a:avLst/>
          </a:prstGeom>
          <a:noFill/>
          <a:extLst>
            <a:ext uri="{909E8E84-426E-40DD-AFC4-6F175D3DCCD1}">
              <a14:hiddenFill xmlns:a14="http://schemas.microsoft.com/office/drawing/2010/main" xmlns="">
                <a:solidFill>
                  <a:srgbClr val="FFFFFF"/>
                </a:solidFill>
              </a14:hiddenFill>
            </a:ext>
          </a:extLst>
        </p:spPr>
      </p:pic>
      <p:pic>
        <p:nvPicPr>
          <p:cNvPr id="4101"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72200" y="1600200"/>
            <a:ext cx="1219200" cy="857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6501780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circle(in)">
                                      <p:cBhvr>
                                        <p:cTn id="12" dur="2000"/>
                                        <p:tgtEl>
                                          <p:spTgt spid="410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04800"/>
            <a:ext cx="7117180" cy="1470025"/>
          </a:xfrm>
        </p:spPr>
        <p:txBody>
          <a:bodyPr/>
          <a:lstStyle/>
          <a:p>
            <a:r>
              <a:rPr lang="en-US" sz="4400" dirty="0" smtClean="0">
                <a:solidFill>
                  <a:schemeClr val="bg2"/>
                </a:solidFill>
                <a:latin typeface="Times New Roman" panose="02020603050405020304" pitchFamily="18" charset="0"/>
                <a:cs typeface="Times New Roman" panose="02020603050405020304" pitchFamily="18" charset="0"/>
              </a:rPr>
              <a:t>Formula:</a:t>
            </a:r>
            <a:endParaRPr lang="en-US" sz="4400"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noRot="1" noChangeAspect="1" noMove="1" noResize="1" noEditPoints="1" noAdjustHandles="1" noChangeArrowheads="1" noChangeShapeType="1" noTextEdit="1"/>
          </p:cNvSpPr>
          <p:nvPr>
            <p:ph type="subTitle" idx="1"/>
          </p:nvPr>
        </p:nvSpPr>
        <p:spPr>
          <a:xfrm>
            <a:off x="838200" y="2209800"/>
            <a:ext cx="7288422" cy="3429000"/>
          </a:xfrm>
          <a:blipFill rotWithShape="1">
            <a:blip r:embed="rId2" cstate="print"/>
            <a:stretch>
              <a:fillRect l="-837" t="-2669"/>
            </a:stretch>
          </a:blipFill>
        </p:spPr>
        <p:txBody>
          <a:bodyPr/>
          <a:lstStyle/>
          <a:p>
            <a:r>
              <a:rPr lang="en-US">
                <a:solidFill>
                  <a:schemeClr val="bg2"/>
                </a:solidFill>
              </a:rPr>
              <a:t> </a:t>
            </a:r>
          </a:p>
        </p:txBody>
      </p:sp>
    </p:spTree>
    <p:extLst>
      <p:ext uri="{BB962C8B-B14F-4D97-AF65-F5344CB8AC3E}">
        <p14:creationId xmlns:p14="http://schemas.microsoft.com/office/powerpoint/2010/main" xmlns="" val="576663355"/>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par>
                                <p:cTn id="15" presetID="3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1" end="1"/>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28600"/>
            <a:ext cx="7855394" cy="1470025"/>
          </a:xfrm>
        </p:spPr>
        <p:txBody>
          <a:bodyPr/>
          <a:lstStyle/>
          <a:p>
            <a:r>
              <a:rPr lang="en-US" sz="3600" u="sng" dirty="0">
                <a:solidFill>
                  <a:schemeClr val="bg2"/>
                </a:solidFill>
                <a:latin typeface="Times New Roman" panose="02020603050405020304" pitchFamily="18" charset="0"/>
                <a:cs typeface="Times New Roman" panose="02020603050405020304" pitchFamily="18" charset="0"/>
              </a:rPr>
              <a:t>Find the modal class and the actual mode of the data set below</a:t>
            </a:r>
          </a:p>
        </p:txBody>
      </p:sp>
      <p:graphicFrame>
        <p:nvGraphicFramePr>
          <p:cNvPr id="4" name="Table 3"/>
          <p:cNvGraphicFramePr>
            <a:graphicFrameLocks noGrp="1"/>
          </p:cNvGraphicFramePr>
          <p:nvPr>
            <p:extLst>
              <p:ext uri="{D42A27DB-BD31-4B8C-83A1-F6EECF244321}">
                <p14:modId xmlns:p14="http://schemas.microsoft.com/office/powerpoint/2010/main" xmlns="" val="2803036662"/>
              </p:ext>
            </p:extLst>
          </p:nvPr>
        </p:nvGraphicFramePr>
        <p:xfrm>
          <a:off x="1009650" y="1821339"/>
          <a:ext cx="7124700" cy="4023360"/>
        </p:xfrm>
        <a:graphic>
          <a:graphicData uri="http://schemas.openxmlformats.org/drawingml/2006/table">
            <a:tbl>
              <a:tblPr>
                <a:tableStyleId>{284E427A-3D55-4303-BF80-6455036E1DE7}</a:tableStyleId>
              </a:tblPr>
              <a:tblGrid>
                <a:gridCol w="3562350"/>
                <a:gridCol w="3562350"/>
              </a:tblGrid>
              <a:tr h="0">
                <a:tc>
                  <a:txBody>
                    <a:bodyPr/>
                    <a:lstStyle/>
                    <a:p>
                      <a:r>
                        <a:rPr lang="en-US" dirty="0"/>
                        <a:t>Number </a:t>
                      </a:r>
                    </a:p>
                  </a:txBody>
                  <a:tcPr anchor="ctr"/>
                </a:tc>
                <a:tc>
                  <a:txBody>
                    <a:bodyPr/>
                    <a:lstStyle/>
                    <a:p>
                      <a:r>
                        <a:rPr lang="en-US"/>
                        <a:t>Frequency </a:t>
                      </a:r>
                    </a:p>
                  </a:txBody>
                  <a:tcPr anchor="ctr"/>
                </a:tc>
              </a:tr>
              <a:tr h="0">
                <a:tc>
                  <a:txBody>
                    <a:bodyPr/>
                    <a:lstStyle/>
                    <a:p>
                      <a:r>
                        <a:rPr lang="en-US" dirty="0"/>
                        <a:t>1 - 3 </a:t>
                      </a:r>
                    </a:p>
                  </a:txBody>
                  <a:tcPr anchor="ctr"/>
                </a:tc>
                <a:tc>
                  <a:txBody>
                    <a:bodyPr/>
                    <a:lstStyle/>
                    <a:p>
                      <a:r>
                        <a:rPr lang="en-US"/>
                        <a:t>7 </a:t>
                      </a:r>
                    </a:p>
                  </a:txBody>
                  <a:tcPr anchor="ctr"/>
                </a:tc>
              </a:tr>
              <a:tr h="0">
                <a:tc>
                  <a:txBody>
                    <a:bodyPr/>
                    <a:lstStyle/>
                    <a:p>
                      <a:r>
                        <a:rPr lang="en-US"/>
                        <a:t>4 - 6 </a:t>
                      </a:r>
                    </a:p>
                  </a:txBody>
                  <a:tcPr anchor="ctr"/>
                </a:tc>
                <a:tc>
                  <a:txBody>
                    <a:bodyPr/>
                    <a:lstStyle/>
                    <a:p>
                      <a:r>
                        <a:rPr lang="en-US"/>
                        <a:t>6 </a:t>
                      </a:r>
                    </a:p>
                  </a:txBody>
                  <a:tcPr anchor="ctr"/>
                </a:tc>
              </a:tr>
              <a:tr h="0">
                <a:tc>
                  <a:txBody>
                    <a:bodyPr/>
                    <a:lstStyle/>
                    <a:p>
                      <a:r>
                        <a:rPr lang="en-US"/>
                        <a:t>7 - 9 </a:t>
                      </a:r>
                    </a:p>
                  </a:txBody>
                  <a:tcPr anchor="ctr"/>
                </a:tc>
                <a:tc>
                  <a:txBody>
                    <a:bodyPr/>
                    <a:lstStyle/>
                    <a:p>
                      <a:r>
                        <a:rPr lang="en-US"/>
                        <a:t>4 </a:t>
                      </a:r>
                    </a:p>
                  </a:txBody>
                  <a:tcPr anchor="ctr"/>
                </a:tc>
              </a:tr>
              <a:tr h="0">
                <a:tc>
                  <a:txBody>
                    <a:bodyPr/>
                    <a:lstStyle/>
                    <a:p>
                      <a:r>
                        <a:rPr lang="en-US"/>
                        <a:t>10 - 12 </a:t>
                      </a:r>
                    </a:p>
                  </a:txBody>
                  <a:tcPr anchor="ctr"/>
                </a:tc>
                <a:tc>
                  <a:txBody>
                    <a:bodyPr/>
                    <a:lstStyle/>
                    <a:p>
                      <a:r>
                        <a:rPr lang="en-US"/>
                        <a:t>2 </a:t>
                      </a:r>
                    </a:p>
                  </a:txBody>
                  <a:tcPr anchor="ctr"/>
                </a:tc>
              </a:tr>
              <a:tr h="0">
                <a:tc>
                  <a:txBody>
                    <a:bodyPr/>
                    <a:lstStyle/>
                    <a:p>
                      <a:r>
                        <a:rPr lang="en-US" dirty="0"/>
                        <a:t>13 - 15 </a:t>
                      </a:r>
                    </a:p>
                  </a:txBody>
                  <a:tcPr anchor="ctr"/>
                </a:tc>
                <a:tc>
                  <a:txBody>
                    <a:bodyPr/>
                    <a:lstStyle/>
                    <a:p>
                      <a:r>
                        <a:rPr lang="en-US"/>
                        <a:t>2 </a:t>
                      </a:r>
                    </a:p>
                  </a:txBody>
                  <a:tcPr anchor="ctr"/>
                </a:tc>
              </a:tr>
              <a:tr h="0">
                <a:tc>
                  <a:txBody>
                    <a:bodyPr/>
                    <a:lstStyle/>
                    <a:p>
                      <a:r>
                        <a:rPr lang="en-US"/>
                        <a:t>16 - 18 </a:t>
                      </a:r>
                    </a:p>
                  </a:txBody>
                  <a:tcPr anchor="ctr"/>
                </a:tc>
                <a:tc>
                  <a:txBody>
                    <a:bodyPr/>
                    <a:lstStyle/>
                    <a:p>
                      <a:r>
                        <a:rPr lang="en-US"/>
                        <a:t>8 </a:t>
                      </a:r>
                    </a:p>
                  </a:txBody>
                  <a:tcPr anchor="ctr"/>
                </a:tc>
              </a:tr>
              <a:tr h="0">
                <a:tc>
                  <a:txBody>
                    <a:bodyPr/>
                    <a:lstStyle/>
                    <a:p>
                      <a:r>
                        <a:rPr lang="en-US"/>
                        <a:t>19 - 21 </a:t>
                      </a:r>
                    </a:p>
                  </a:txBody>
                  <a:tcPr anchor="ctr"/>
                </a:tc>
                <a:tc>
                  <a:txBody>
                    <a:bodyPr/>
                    <a:lstStyle/>
                    <a:p>
                      <a:r>
                        <a:rPr lang="en-US"/>
                        <a:t>1 </a:t>
                      </a:r>
                    </a:p>
                  </a:txBody>
                  <a:tcPr anchor="ctr"/>
                </a:tc>
              </a:tr>
              <a:tr h="0">
                <a:tc>
                  <a:txBody>
                    <a:bodyPr/>
                    <a:lstStyle/>
                    <a:p>
                      <a:r>
                        <a:rPr lang="en-US"/>
                        <a:t>22 - 24 </a:t>
                      </a:r>
                    </a:p>
                  </a:txBody>
                  <a:tcPr anchor="ctr"/>
                </a:tc>
                <a:tc>
                  <a:txBody>
                    <a:bodyPr/>
                    <a:lstStyle/>
                    <a:p>
                      <a:r>
                        <a:rPr lang="en-US"/>
                        <a:t>2 </a:t>
                      </a:r>
                    </a:p>
                  </a:txBody>
                  <a:tcPr anchor="ctr"/>
                </a:tc>
              </a:tr>
              <a:tr h="0">
                <a:tc>
                  <a:txBody>
                    <a:bodyPr/>
                    <a:lstStyle/>
                    <a:p>
                      <a:r>
                        <a:rPr lang="en-US"/>
                        <a:t>25 - 27 </a:t>
                      </a:r>
                    </a:p>
                  </a:txBody>
                  <a:tcPr anchor="ctr"/>
                </a:tc>
                <a:tc>
                  <a:txBody>
                    <a:bodyPr/>
                    <a:lstStyle/>
                    <a:p>
                      <a:r>
                        <a:rPr lang="en-US"/>
                        <a:t>3 </a:t>
                      </a:r>
                    </a:p>
                  </a:txBody>
                  <a:tcPr anchor="ctr"/>
                </a:tc>
              </a:tr>
              <a:tr h="0">
                <a:tc>
                  <a:txBody>
                    <a:bodyPr/>
                    <a:lstStyle/>
                    <a:p>
                      <a:r>
                        <a:rPr lang="en-US"/>
                        <a:t>28 - 30 </a:t>
                      </a:r>
                    </a:p>
                  </a:txBody>
                  <a:tcPr anchor="ctr"/>
                </a:tc>
                <a:tc>
                  <a:txBody>
                    <a:bodyPr/>
                    <a:lstStyle/>
                    <a:p>
                      <a:r>
                        <a:rPr lang="en-US" dirty="0"/>
                        <a:t>2 </a:t>
                      </a:r>
                    </a:p>
                  </a:txBody>
                  <a:tcPr anchor="ctr"/>
                </a:tc>
              </a:tr>
            </a:tbl>
          </a:graphicData>
        </a:graphic>
      </p:graphicFrame>
    </p:spTree>
    <p:extLst>
      <p:ext uri="{BB962C8B-B14F-4D97-AF65-F5344CB8AC3E}">
        <p14:creationId xmlns:p14="http://schemas.microsoft.com/office/powerpoint/2010/main" xmlns="" val="91913658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noRot="1" noChangeAspect="1" noMove="1" noResize="1" noEditPoints="1" noAdjustHandles="1" noChangeArrowheads="1" noChangeShapeType="1" noTextEdit="1"/>
          </p:cNvSpPr>
          <p:nvPr>
            <p:ph type="subTitle" idx="1"/>
          </p:nvPr>
        </p:nvSpPr>
        <p:spPr>
          <a:xfrm>
            <a:off x="685800" y="1143000"/>
            <a:ext cx="8153400" cy="5105400"/>
          </a:xfrm>
          <a:blipFill rotWithShape="1">
            <a:blip r:embed="rId2" cstate="print"/>
            <a:stretch>
              <a:fillRect l="-823" t="-597"/>
            </a:stretch>
          </a:blipFill>
        </p:spPr>
        <p:txBody>
          <a:bodyPr/>
          <a:lstStyle/>
          <a:p>
            <a:r>
              <a:rPr lang="en-US">
                <a:solidFill>
                  <a:schemeClr val="bg2"/>
                </a:solidFill>
              </a:rPr>
              <a:t> </a:t>
            </a:r>
          </a:p>
        </p:txBody>
      </p:sp>
    </p:spTree>
    <p:extLst>
      <p:ext uri="{BB962C8B-B14F-4D97-AF65-F5344CB8AC3E}">
        <p14:creationId xmlns:p14="http://schemas.microsoft.com/office/powerpoint/2010/main" xmlns="" val="1816718936"/>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57200"/>
            <a:ext cx="7117180" cy="1470025"/>
          </a:xfrm>
        </p:spPr>
        <p:txBody>
          <a:bodyPr/>
          <a:lstStyle/>
          <a:p>
            <a:r>
              <a:rPr lang="en-US" u="sng" dirty="0">
                <a:solidFill>
                  <a:schemeClr val="bg2"/>
                </a:solidFill>
                <a:latin typeface="Times New Roman" panose="02020603050405020304" pitchFamily="18" charset="0"/>
                <a:cs typeface="Times New Roman" panose="02020603050405020304" pitchFamily="18" charset="0"/>
              </a:rPr>
              <a:t>Advantages of Mode :</a:t>
            </a:r>
          </a:p>
        </p:txBody>
      </p:sp>
      <p:sp>
        <p:nvSpPr>
          <p:cNvPr id="3" name="Subtitle 2"/>
          <p:cNvSpPr>
            <a:spLocks noGrp="1"/>
          </p:cNvSpPr>
          <p:nvPr>
            <p:ph type="subTitle" idx="1"/>
          </p:nvPr>
        </p:nvSpPr>
        <p:spPr>
          <a:xfrm>
            <a:off x="1009442" y="2362200"/>
            <a:ext cx="7117180" cy="3276600"/>
          </a:xfrm>
        </p:spPr>
        <p:txBody>
          <a:bodyPr/>
          <a:lstStyle/>
          <a:p>
            <a:pPr marL="342900" indent="-342900">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Mode is readily comprehensible and easily calculated </a:t>
            </a:r>
          </a:p>
          <a:p>
            <a:pPr marL="342900" indent="-342900">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It is the best representative of data </a:t>
            </a:r>
          </a:p>
          <a:p>
            <a:pPr marL="342900" indent="-342900">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It is not at all affected by extreme value.</a:t>
            </a:r>
          </a:p>
          <a:p>
            <a:pPr marL="342900" indent="-342900">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The value of mode can also be determined graphically.</a:t>
            </a:r>
          </a:p>
          <a:p>
            <a:pPr marL="342900" indent="-342900">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It is usually an actual value of an important part of the series.</a:t>
            </a:r>
          </a:p>
          <a:p>
            <a:pPr>
              <a:buFont typeface="Wingdings" pitchFamily="2" charset="2"/>
              <a:buChar char="Ø"/>
            </a:pPr>
            <a:endParaRPr lang="en-US"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83512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09600"/>
            <a:ext cx="7117180" cy="1470025"/>
          </a:xfrm>
        </p:spPr>
        <p:txBody>
          <a:bodyPr/>
          <a:lstStyle/>
          <a:p>
            <a:r>
              <a:rPr lang="en-US" sz="4400" u="sng" dirty="0">
                <a:solidFill>
                  <a:schemeClr val="bg2"/>
                </a:solidFill>
                <a:latin typeface="Times New Roman" panose="02020603050405020304" pitchFamily="18" charset="0"/>
                <a:cs typeface="Times New Roman" panose="02020603050405020304" pitchFamily="18" charset="0"/>
              </a:rPr>
              <a:t>Disadvantages of Mode :</a:t>
            </a:r>
          </a:p>
        </p:txBody>
      </p:sp>
      <p:sp>
        <p:nvSpPr>
          <p:cNvPr id="3" name="Subtitle 2"/>
          <p:cNvSpPr>
            <a:spLocks noGrp="1"/>
          </p:cNvSpPr>
          <p:nvPr>
            <p:ph type="subTitle" idx="1"/>
          </p:nvPr>
        </p:nvSpPr>
        <p:spPr>
          <a:xfrm>
            <a:off x="152400" y="2286000"/>
            <a:ext cx="7974222" cy="3505200"/>
          </a:xfrm>
        </p:spPr>
        <p:txBody>
          <a:bodyPr/>
          <a:lstStyle/>
          <a:p>
            <a:pPr marL="342900" indent="-342900">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It is not based on all observations.</a:t>
            </a:r>
          </a:p>
          <a:p>
            <a:pPr marL="342900" indent="-342900">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It is not capable of further mathematical manipulation.</a:t>
            </a:r>
          </a:p>
          <a:p>
            <a:pPr marL="342900" indent="-342900">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Mode is affected to a great extent by sampling fluctuations.</a:t>
            </a:r>
          </a:p>
          <a:p>
            <a:pPr marL="342900" indent="-342900">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Choice of grouping has great influence on the value of mode.</a:t>
            </a:r>
          </a:p>
          <a:p>
            <a:pPr marL="342900" indent="-342900">
              <a:buFont typeface="Wingdings" pitchFamily="2" charset="2"/>
              <a:buChar char="Ø"/>
            </a:pPr>
            <a:endParaRPr lang="en-US"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12286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010400" cy="819136"/>
          </a:xfrm>
        </p:spPr>
        <p:txBody>
          <a:bodyPr/>
          <a:lstStyle/>
          <a:p>
            <a:pPr algn="ctr"/>
            <a:r>
              <a:rPr lang="en-US" sz="2800" dirty="0" smtClean="0">
                <a:solidFill>
                  <a:schemeClr val="bg2"/>
                </a:solidFill>
                <a:latin typeface="Times New Roman" panose="02020603050405020304" pitchFamily="18" charset="0"/>
                <a:cs typeface="Times New Roman" panose="02020603050405020304" pitchFamily="18" charset="0"/>
              </a:rPr>
              <a:t/>
            </a:r>
            <a:br>
              <a:rPr lang="en-US" sz="2800" dirty="0" smtClean="0">
                <a:solidFill>
                  <a:schemeClr val="bg2"/>
                </a:solidFill>
                <a:latin typeface="Times New Roman" panose="02020603050405020304" pitchFamily="18" charset="0"/>
                <a:cs typeface="Times New Roman" panose="02020603050405020304" pitchFamily="18" charset="0"/>
              </a:rPr>
            </a:br>
            <a:r>
              <a:rPr lang="en-US" dirty="0" smtClean="0">
                <a:solidFill>
                  <a:schemeClr val="bg2"/>
                </a:solidFill>
                <a:latin typeface="Times New Roman" panose="02020603050405020304" pitchFamily="18" charset="0"/>
                <a:cs typeface="Times New Roman" panose="02020603050405020304" pitchFamily="18" charset="0"/>
              </a:rPr>
              <a:t>Advantages </a:t>
            </a:r>
            <a:r>
              <a:rPr lang="en-US" dirty="0">
                <a:solidFill>
                  <a:schemeClr val="bg2"/>
                </a:solidFill>
                <a:latin typeface="Times New Roman" panose="02020603050405020304" pitchFamily="18" charset="0"/>
                <a:cs typeface="Times New Roman" panose="02020603050405020304" pitchFamily="18" charset="0"/>
              </a:rPr>
              <a:t>of </a:t>
            </a:r>
            <a:r>
              <a:rPr lang="en-US" dirty="0" smtClean="0">
                <a:solidFill>
                  <a:schemeClr val="bg2"/>
                </a:solidFill>
                <a:latin typeface="Times New Roman" panose="02020603050405020304" pitchFamily="18" charset="0"/>
                <a:cs typeface="Times New Roman" panose="02020603050405020304" pitchFamily="18" charset="0"/>
              </a:rPr>
              <a:t>Median:</a:t>
            </a:r>
            <a:endParaRPr lang="en-US" sz="3600" dirty="0">
              <a:solidFill>
                <a:schemeClr val="bg2"/>
              </a:solidFill>
              <a:latin typeface="Times New Roman" panose="02020603050405020304" pitchFamily="18" charset="0"/>
              <a:cs typeface="Times New Roman" panose="02020603050405020304" pitchFamily="18" charset="0"/>
            </a:endParaRPr>
          </a:p>
        </p:txBody>
      </p:sp>
      <p:sp>
        <p:nvSpPr>
          <p:cNvPr id="5" name="Rectangle 1027"/>
          <p:cNvSpPr>
            <a:spLocks noGrp="1" noChangeArrowheads="1"/>
          </p:cNvSpPr>
          <p:nvPr>
            <p:ph type="subTitle" idx="1"/>
          </p:nvPr>
        </p:nvSpPr>
        <p:spPr>
          <a:xfrm>
            <a:off x="381000" y="1905000"/>
            <a:ext cx="8458200" cy="4267200"/>
          </a:xfrm>
        </p:spPr>
        <p:txBody>
          <a:bodyPr/>
          <a:lstStyle/>
          <a:p>
            <a:pPr marL="514350" indent="-514350" algn="just">
              <a:spcBef>
                <a:spcPct val="0"/>
              </a:spcBef>
              <a:spcAft>
                <a:spcPts val="0"/>
              </a:spcAft>
              <a:buFont typeface="Wingdings" pitchFamily="2" charset="2"/>
              <a:buChar char="Ø"/>
              <a:defRPr/>
            </a:pPr>
            <a:r>
              <a:rPr lang="en-US" sz="2400" dirty="0">
                <a:solidFill>
                  <a:schemeClr val="bg2"/>
                </a:solidFill>
                <a:latin typeface="Times New Roman" pitchFamily="18" charset="0"/>
                <a:cs typeface="Times New Roman" pitchFamily="18" charset="0"/>
              </a:rPr>
              <a:t>Median can be calculated in all distributions.</a:t>
            </a:r>
          </a:p>
          <a:p>
            <a:pPr marL="514350" indent="-514350" algn="just">
              <a:spcBef>
                <a:spcPct val="0"/>
              </a:spcBef>
              <a:spcAft>
                <a:spcPts val="0"/>
              </a:spcAft>
              <a:buFont typeface="Wingdings" pitchFamily="2" charset="2"/>
              <a:buChar char="Ø"/>
              <a:defRPr/>
            </a:pPr>
            <a:endParaRPr lang="en-US" sz="2400" dirty="0">
              <a:solidFill>
                <a:schemeClr val="bg2"/>
              </a:solidFill>
              <a:latin typeface="Times New Roman" pitchFamily="18" charset="0"/>
              <a:cs typeface="Times New Roman" pitchFamily="18" charset="0"/>
            </a:endParaRPr>
          </a:p>
          <a:p>
            <a:pPr marL="514350" indent="-514350" algn="just">
              <a:spcBef>
                <a:spcPct val="0"/>
              </a:spcBef>
              <a:spcAft>
                <a:spcPts val="0"/>
              </a:spcAft>
              <a:buFont typeface="Wingdings" pitchFamily="2" charset="2"/>
              <a:buChar char="Ø"/>
              <a:defRPr/>
            </a:pPr>
            <a:r>
              <a:rPr lang="en-US" sz="2400" dirty="0">
                <a:solidFill>
                  <a:schemeClr val="bg2"/>
                </a:solidFill>
                <a:latin typeface="Times New Roman" pitchFamily="18" charset="0"/>
                <a:cs typeface="Times New Roman" pitchFamily="18" charset="0"/>
              </a:rPr>
              <a:t>Median can be understood even by common people.</a:t>
            </a:r>
          </a:p>
          <a:p>
            <a:pPr marL="514350" indent="-514350" algn="just">
              <a:spcBef>
                <a:spcPct val="0"/>
              </a:spcBef>
              <a:spcAft>
                <a:spcPts val="0"/>
              </a:spcAft>
              <a:buFont typeface="Wingdings" pitchFamily="2" charset="2"/>
              <a:buChar char="Ø"/>
              <a:defRPr/>
            </a:pPr>
            <a:endParaRPr lang="en-US" sz="2400" dirty="0">
              <a:solidFill>
                <a:schemeClr val="bg2"/>
              </a:solidFill>
              <a:latin typeface="Times New Roman" pitchFamily="18" charset="0"/>
              <a:cs typeface="Times New Roman" pitchFamily="18" charset="0"/>
            </a:endParaRPr>
          </a:p>
          <a:p>
            <a:pPr marL="514350" indent="-514350" algn="just">
              <a:spcBef>
                <a:spcPct val="0"/>
              </a:spcBef>
              <a:spcAft>
                <a:spcPts val="0"/>
              </a:spcAft>
              <a:buFont typeface="Wingdings" pitchFamily="2" charset="2"/>
              <a:buChar char="Ø"/>
              <a:defRPr/>
            </a:pPr>
            <a:r>
              <a:rPr lang="en-US" sz="2400" dirty="0">
                <a:solidFill>
                  <a:schemeClr val="bg2"/>
                </a:solidFill>
                <a:latin typeface="Times New Roman" pitchFamily="18" charset="0"/>
                <a:cs typeface="Times New Roman" pitchFamily="18" charset="0"/>
              </a:rPr>
              <a:t>Median can be ascertained even with the extreme items.</a:t>
            </a:r>
          </a:p>
          <a:p>
            <a:pPr marL="514350" indent="-514350" algn="just">
              <a:spcBef>
                <a:spcPct val="0"/>
              </a:spcBef>
              <a:spcAft>
                <a:spcPts val="0"/>
              </a:spcAft>
              <a:buFont typeface="Wingdings" pitchFamily="2" charset="2"/>
              <a:buChar char="Ø"/>
              <a:defRPr/>
            </a:pPr>
            <a:endParaRPr lang="en-US" sz="2400" dirty="0">
              <a:solidFill>
                <a:schemeClr val="bg2"/>
              </a:solidFill>
              <a:latin typeface="Times New Roman" pitchFamily="18" charset="0"/>
              <a:cs typeface="Times New Roman" pitchFamily="18" charset="0"/>
            </a:endParaRPr>
          </a:p>
          <a:p>
            <a:pPr marL="514350" indent="-514350" algn="just">
              <a:spcBef>
                <a:spcPct val="0"/>
              </a:spcBef>
              <a:spcAft>
                <a:spcPts val="0"/>
              </a:spcAft>
              <a:buFont typeface="Wingdings" pitchFamily="2" charset="2"/>
              <a:buChar char="Ø"/>
              <a:defRPr/>
            </a:pPr>
            <a:r>
              <a:rPr lang="en-US" sz="2400" dirty="0">
                <a:solidFill>
                  <a:schemeClr val="bg2"/>
                </a:solidFill>
                <a:latin typeface="Times New Roman" pitchFamily="18" charset="0"/>
                <a:cs typeface="Times New Roman" pitchFamily="18" charset="0"/>
              </a:rPr>
              <a:t>It can be located graphically</a:t>
            </a:r>
          </a:p>
          <a:p>
            <a:pPr marL="514350" indent="-514350" algn="just">
              <a:spcBef>
                <a:spcPct val="0"/>
              </a:spcBef>
              <a:spcAft>
                <a:spcPts val="0"/>
              </a:spcAft>
              <a:buFont typeface="Wingdings" pitchFamily="2" charset="2"/>
              <a:buChar char="Ø"/>
              <a:defRPr/>
            </a:pPr>
            <a:endParaRPr lang="en-US" sz="2400" dirty="0">
              <a:solidFill>
                <a:schemeClr val="bg2"/>
              </a:solidFill>
              <a:latin typeface="Times New Roman" pitchFamily="18" charset="0"/>
              <a:cs typeface="Times New Roman" pitchFamily="18" charset="0"/>
            </a:endParaRPr>
          </a:p>
          <a:p>
            <a:pPr marL="514350" indent="-514350" algn="just">
              <a:spcBef>
                <a:spcPct val="0"/>
              </a:spcBef>
              <a:spcAft>
                <a:spcPts val="0"/>
              </a:spcAft>
              <a:buFont typeface="Wingdings" pitchFamily="2" charset="2"/>
              <a:buChar char="Ø"/>
              <a:defRPr/>
            </a:pPr>
            <a:r>
              <a:rPr lang="en-US" sz="2400" dirty="0">
                <a:solidFill>
                  <a:schemeClr val="bg2"/>
                </a:solidFill>
                <a:latin typeface="Times New Roman" pitchFamily="18" charset="0"/>
                <a:cs typeface="Times New Roman" pitchFamily="18" charset="0"/>
              </a:rPr>
              <a:t>It is most useful dealing  with qualitative data</a:t>
            </a:r>
          </a:p>
          <a:p>
            <a:pPr algn="l"/>
            <a:endParaRPr lang="en-GB" dirty="0">
              <a:solidFill>
                <a:schemeClr val="bg2"/>
              </a:solidFill>
            </a:endParaRPr>
          </a:p>
        </p:txBody>
      </p:sp>
    </p:spTree>
    <p:extLst>
      <p:ext uri="{BB962C8B-B14F-4D97-AF65-F5344CB8AC3E}">
        <p14:creationId xmlns:p14="http://schemas.microsoft.com/office/powerpoint/2010/main" xmlns="" val="244755623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5">
                                            <p:txEl>
                                              <p:pRg st="0" end="0"/>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5">
                                            <p:txEl>
                                              <p:pRg st="2" end="2"/>
                                            </p:txEl>
                                          </p:spTgt>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5">
                                            <p:txEl>
                                              <p:pRg st="4" end="4"/>
                                            </p:txEl>
                                          </p:spTgt>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5">
                                            <p:txEl>
                                              <p:pRg st="6" end="6"/>
                                            </p:txEl>
                                          </p:spTgt>
                                        </p:tgtEl>
                                        <p:attrNameLst>
                                          <p:attrName>r</p:attrName>
                                        </p:attrNameLst>
                                      </p:cBhvr>
                                    </p:animRot>
                                  </p:childTnLst>
                                </p:cTn>
                              </p:par>
                              <p:par>
                                <p:cTn id="21" presetID="8" presetClass="emph" presetSubtype="0" fill="hold" nodeType="withEffect">
                                  <p:stCondLst>
                                    <p:cond delay="0"/>
                                  </p:stCondLst>
                                  <p:childTnLst>
                                    <p:animRot by="21600000">
                                      <p:cBhvr>
                                        <p:cTn id="22" dur="2000" fill="hold"/>
                                        <p:tgtEl>
                                          <p:spTgt spid="5">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457200"/>
            <a:ext cx="7117180" cy="1264645"/>
          </a:xfrm>
        </p:spPr>
        <p:txBody>
          <a:bodyPr/>
          <a:lstStyle/>
          <a:p>
            <a:r>
              <a:rPr lang="en-US" sz="3600" u="sng" dirty="0">
                <a:solidFill>
                  <a:schemeClr val="bg2"/>
                </a:solidFill>
                <a:latin typeface="Times New Roman" panose="02020603050405020304" pitchFamily="18" charset="0"/>
                <a:cs typeface="Times New Roman" panose="02020603050405020304" pitchFamily="18" charset="0"/>
              </a:rPr>
              <a:t>Disadvantages of Median:</a:t>
            </a:r>
          </a:p>
        </p:txBody>
      </p:sp>
      <p:sp>
        <p:nvSpPr>
          <p:cNvPr id="3" name="Subtitle 2"/>
          <p:cNvSpPr>
            <a:spLocks noGrp="1"/>
          </p:cNvSpPr>
          <p:nvPr>
            <p:ph type="subTitle" idx="1"/>
          </p:nvPr>
        </p:nvSpPr>
        <p:spPr>
          <a:xfrm>
            <a:off x="381000" y="2057400"/>
            <a:ext cx="7745622" cy="4267200"/>
          </a:xfrm>
        </p:spPr>
        <p:txBody>
          <a:bodyPr/>
          <a:lstStyle/>
          <a:p>
            <a:pPr marL="342900" indent="-342900">
              <a:buFont typeface="Arial" panose="020B0604020202020204" pitchFamily="34" charset="0"/>
              <a:buChar char="•"/>
            </a:pPr>
            <a:r>
              <a:rPr lang="en-US" dirty="0">
                <a:solidFill>
                  <a:schemeClr val="bg2"/>
                </a:solidFill>
              </a:rPr>
              <a:t>It is not based on all the values. </a:t>
            </a:r>
          </a:p>
          <a:p>
            <a:pPr marL="342900" indent="-342900">
              <a:buFont typeface="Arial" panose="020B0604020202020204" pitchFamily="34" charset="0"/>
              <a:buChar char="•"/>
            </a:pPr>
            <a:r>
              <a:rPr lang="en-US" dirty="0">
                <a:solidFill>
                  <a:schemeClr val="bg2"/>
                </a:solidFill>
              </a:rPr>
              <a:t>It is not capable of further mathematical treatment.</a:t>
            </a:r>
          </a:p>
          <a:p>
            <a:pPr marL="342900" indent="-342900">
              <a:buFont typeface="Arial" panose="020B0604020202020204" pitchFamily="34" charset="0"/>
              <a:buChar char="•"/>
            </a:pPr>
            <a:r>
              <a:rPr lang="en-US" dirty="0">
                <a:solidFill>
                  <a:schemeClr val="bg2"/>
                </a:solidFill>
              </a:rPr>
              <a:t>It is affected fluctuation of sampling.</a:t>
            </a:r>
          </a:p>
          <a:p>
            <a:pPr marL="342900" indent="-342900">
              <a:buFont typeface="Arial" panose="020B0604020202020204" pitchFamily="34" charset="0"/>
              <a:buChar char="•"/>
            </a:pPr>
            <a:r>
              <a:rPr lang="en-US" dirty="0">
                <a:solidFill>
                  <a:schemeClr val="bg2"/>
                </a:solidFill>
              </a:rPr>
              <a:t>In case of even no. of values it may not the value from the data.</a:t>
            </a:r>
          </a:p>
          <a:p>
            <a:endParaRPr lang="en-US" dirty="0">
              <a:solidFill>
                <a:schemeClr val="bg2"/>
              </a:solidFill>
            </a:endParaRPr>
          </a:p>
        </p:txBody>
      </p:sp>
    </p:spTree>
    <p:extLst>
      <p:ext uri="{BB962C8B-B14F-4D97-AF65-F5344CB8AC3E}">
        <p14:creationId xmlns:p14="http://schemas.microsoft.com/office/powerpoint/2010/main" xmlns="" val="56856548"/>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nodeType="clickEffect">
                                  <p:stCondLst>
                                    <p:cond delay="0"/>
                                  </p:stCondLst>
                                  <p:childTnLst>
                                    <p:animEffect transition="out" filter="fade">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par>
                                <p:cTn id="15" presetID="10" presetClass="exit" presetSubtype="0" fill="hold" nodeType="withEffect">
                                  <p:stCondLst>
                                    <p:cond delay="0"/>
                                  </p:stCondLst>
                                  <p:childTnLst>
                                    <p:animEffect transition="out" filter="fade">
                                      <p:cBhvr>
                                        <p:cTn id="16" dur="500"/>
                                        <p:tgtEl>
                                          <p:spTgt spid="3">
                                            <p:txEl>
                                              <p:pRg st="1" end="1"/>
                                            </p:txEl>
                                          </p:spTgt>
                                        </p:tgtEl>
                                      </p:cBhvr>
                                    </p:animEffect>
                                    <p:set>
                                      <p:cBhvr>
                                        <p:cTn id="17" dur="1" fill="hold">
                                          <p:stCondLst>
                                            <p:cond delay="499"/>
                                          </p:stCondLst>
                                        </p:cTn>
                                        <p:tgtEl>
                                          <p:spTgt spid="3">
                                            <p:txEl>
                                              <p:pRg st="1" end="1"/>
                                            </p:txEl>
                                          </p:spTgt>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3">
                                            <p:txEl>
                                              <p:pRg st="2" end="2"/>
                                            </p:txEl>
                                          </p:spTgt>
                                        </p:tgtEl>
                                      </p:cBhvr>
                                    </p:animEffect>
                                    <p:set>
                                      <p:cBhvr>
                                        <p:cTn id="20" dur="1" fill="hold">
                                          <p:stCondLst>
                                            <p:cond delay="499"/>
                                          </p:stCondLst>
                                        </p:cTn>
                                        <p:tgtEl>
                                          <p:spTgt spid="3">
                                            <p:txEl>
                                              <p:pRg st="2" end="2"/>
                                            </p:txEl>
                                          </p:spTgt>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3">
                                            <p:txEl>
                                              <p:pRg st="3" end="3"/>
                                            </p:txEl>
                                          </p:spTgt>
                                        </p:tgtEl>
                                      </p:cBhvr>
                                    </p:animEffect>
                                    <p:set>
                                      <p:cBhvr>
                                        <p:cTn id="23"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117180" cy="1470025"/>
          </a:xfrm>
        </p:spPr>
        <p:txBody>
          <a:bodyPr/>
          <a:lstStyle/>
          <a:p>
            <a:pPr algn="ctr"/>
            <a:r>
              <a:rPr lang="en-US" sz="4400" u="sng" dirty="0" smtClean="0">
                <a:solidFill>
                  <a:schemeClr val="bg2"/>
                </a:solidFill>
                <a:latin typeface="Times New Roman" panose="02020603050405020304" pitchFamily="18" charset="0"/>
                <a:cs typeface="Times New Roman" panose="02020603050405020304" pitchFamily="18" charset="0"/>
              </a:rPr>
              <a:t>Properties of mode</a:t>
            </a:r>
            <a:endParaRPr lang="en-US" sz="4400"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09600" y="2362200"/>
            <a:ext cx="8001000" cy="3429000"/>
          </a:xfrm>
        </p:spPr>
        <p:txBody>
          <a:bodyPr>
            <a:normAutofit/>
          </a:bodyPr>
          <a:lstStyle/>
          <a:p>
            <a:pPr marL="342900" indent="-342900">
              <a:buFont typeface="Wingdings" pitchFamily="2" charset="2"/>
              <a:buChar char="Ø"/>
            </a:pPr>
            <a:r>
              <a:rPr lang="en-US" sz="2400" dirty="0">
                <a:solidFill>
                  <a:schemeClr val="bg2"/>
                </a:solidFill>
                <a:latin typeface="Times New Roman" panose="02020603050405020304" pitchFamily="18" charset="0"/>
                <a:cs typeface="Times New Roman" panose="02020603050405020304" pitchFamily="18" charset="0"/>
              </a:rPr>
              <a:t>It is used when you want to find the value which occurs most often.</a:t>
            </a:r>
          </a:p>
          <a:p>
            <a:pPr marL="342900" indent="-342900">
              <a:buFont typeface="Wingdings" pitchFamily="2" charset="2"/>
              <a:buChar char="Ø"/>
            </a:pPr>
            <a:r>
              <a:rPr lang="en-US" sz="2400" dirty="0">
                <a:solidFill>
                  <a:schemeClr val="bg2"/>
                </a:solidFill>
                <a:latin typeface="Times New Roman" panose="02020603050405020304" pitchFamily="18" charset="0"/>
                <a:cs typeface="Times New Roman" panose="02020603050405020304" pitchFamily="18" charset="0"/>
              </a:rPr>
              <a:t>It is a quick approximation of the average.</a:t>
            </a:r>
          </a:p>
          <a:p>
            <a:pPr marL="342900" indent="-342900">
              <a:buFont typeface="Wingdings" pitchFamily="2" charset="2"/>
              <a:buChar char="Ø"/>
            </a:pPr>
            <a:r>
              <a:rPr lang="en-US" sz="2400" dirty="0">
                <a:solidFill>
                  <a:schemeClr val="bg2"/>
                </a:solidFill>
                <a:latin typeface="Times New Roman" panose="02020603050405020304" pitchFamily="18" charset="0"/>
                <a:cs typeface="Times New Roman" panose="02020603050405020304" pitchFamily="18" charset="0"/>
              </a:rPr>
              <a:t>It is an inspection average.</a:t>
            </a:r>
          </a:p>
          <a:p>
            <a:pPr marL="342900" indent="-342900">
              <a:buFont typeface="Wingdings" pitchFamily="2" charset="2"/>
              <a:buChar char="Ø"/>
            </a:pPr>
            <a:r>
              <a:rPr lang="en-US" sz="2400" dirty="0">
                <a:solidFill>
                  <a:schemeClr val="bg2"/>
                </a:solidFill>
                <a:latin typeface="Times New Roman" panose="02020603050405020304" pitchFamily="18" charset="0"/>
                <a:cs typeface="Times New Roman" panose="02020603050405020304" pitchFamily="18" charset="0"/>
              </a:rPr>
              <a:t>It is the most unreliable among the three measures of central tendency because its value is undefined in some observations.</a:t>
            </a:r>
          </a:p>
          <a:p>
            <a:pPr>
              <a:buFont typeface="Wingdings" pitchFamily="2" charset="2"/>
              <a:buChar char="Ø"/>
            </a:pPr>
            <a:endParaRPr lang="en-US" dirty="0">
              <a:solidFill>
                <a:schemeClr val="bg2"/>
              </a:solidFill>
            </a:endParaRPr>
          </a:p>
        </p:txBody>
      </p:sp>
    </p:spTree>
    <p:extLst>
      <p:ext uri="{BB962C8B-B14F-4D97-AF65-F5344CB8AC3E}">
        <p14:creationId xmlns:p14="http://schemas.microsoft.com/office/powerpoint/2010/main" xmlns="" val="6111183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0"/>
            <a:ext cx="6248400" cy="1219200"/>
          </a:xfrm>
        </p:spPr>
        <p:txBody>
          <a:bodyPr/>
          <a:lstStyle/>
          <a:p>
            <a:r>
              <a:rPr lang="en-US" sz="3200" u="sng" dirty="0" smtClean="0">
                <a:solidFill>
                  <a:schemeClr val="bg2"/>
                </a:solidFill>
                <a:latin typeface="Times New Roman" panose="02020603050405020304" pitchFamily="18" charset="0"/>
                <a:cs typeface="Times New Roman" panose="02020603050405020304" pitchFamily="18" charset="0"/>
              </a:rPr>
              <a:t>Introduction:</a:t>
            </a:r>
            <a:endParaRPr lang="en-US" sz="3200"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43000" y="1905000"/>
            <a:ext cx="7239000" cy="4267200"/>
          </a:xfrm>
        </p:spPr>
        <p:txBody>
          <a:bodyPr>
            <a:normAutofit/>
          </a:bodyPr>
          <a:lstStyle/>
          <a:p>
            <a:pPr marL="342900" indent="-342900" algn="just">
              <a:buFont typeface="Wingdings" pitchFamily="2" charset="2"/>
              <a:buChar char="Ø"/>
            </a:pPr>
            <a:r>
              <a:rPr lang="en-US" sz="2400" dirty="0" smtClean="0">
                <a:solidFill>
                  <a:schemeClr val="bg2"/>
                </a:solidFill>
                <a:latin typeface="Times New Roman" panose="02020603050405020304" pitchFamily="18" charset="0"/>
                <a:cs typeface="Times New Roman" panose="02020603050405020304" pitchFamily="18" charset="0"/>
              </a:rPr>
              <a:t>In statistics, a central tendency is a central value or a typical value for a probability distribution.                </a:t>
            </a:r>
          </a:p>
          <a:p>
            <a:pPr marL="342900" indent="-342900" algn="just">
              <a:buFont typeface="Wingdings" pitchFamily="2" charset="2"/>
              <a:buChar char="Ø"/>
            </a:pPr>
            <a:r>
              <a:rPr lang="en-US" sz="2400" dirty="0" smtClean="0">
                <a:solidFill>
                  <a:schemeClr val="bg2"/>
                </a:solidFill>
                <a:latin typeface="Times New Roman" panose="02020603050405020304" pitchFamily="18" charset="0"/>
                <a:cs typeface="Times New Roman" panose="02020603050405020304" pitchFamily="18" charset="0"/>
              </a:rPr>
              <a:t> It is occasionally called an average or just the center of the distribution. </a:t>
            </a:r>
          </a:p>
          <a:p>
            <a:pPr marL="342900" indent="-342900" algn="just">
              <a:buFont typeface="Wingdings" pitchFamily="2" charset="2"/>
              <a:buChar char="Ø"/>
            </a:pPr>
            <a:r>
              <a:rPr lang="en-US" sz="2400" dirty="0" smtClean="0">
                <a:solidFill>
                  <a:schemeClr val="bg2"/>
                </a:solidFill>
                <a:latin typeface="Times New Roman" panose="02020603050405020304" pitchFamily="18" charset="0"/>
                <a:cs typeface="Times New Roman" panose="02020603050405020304" pitchFamily="18" charset="0"/>
              </a:rPr>
              <a:t>The most common measures of central tendency are the arithmetic mean, the median and the mode.</a:t>
            </a:r>
          </a:p>
          <a:p>
            <a:pPr marL="342900" indent="-342900" algn="just">
              <a:buFont typeface="Wingdings" pitchFamily="2" charset="2"/>
              <a:buChar char="Ø"/>
            </a:pPr>
            <a:r>
              <a:rPr lang="en-US" sz="2400" dirty="0">
                <a:solidFill>
                  <a:schemeClr val="bg2"/>
                </a:solidFill>
                <a:latin typeface="Times New Roman" panose="02020603050405020304" pitchFamily="18" charset="0"/>
                <a:cs typeface="Times New Roman" panose="02020603050405020304" pitchFamily="18" charset="0"/>
              </a:rPr>
              <a:t>Measures of central tendency are defined for a </a:t>
            </a:r>
            <a:r>
              <a:rPr lang="en-US" sz="2400" dirty="0" smtClean="0">
                <a:solidFill>
                  <a:schemeClr val="bg2"/>
                </a:solidFill>
                <a:latin typeface="Times New Roman" panose="02020603050405020304" pitchFamily="18" charset="0"/>
                <a:cs typeface="Times New Roman" panose="02020603050405020304" pitchFamily="18" charset="0"/>
              </a:rPr>
              <a:t>population(large </a:t>
            </a:r>
            <a:r>
              <a:rPr lang="en-US" sz="2400" dirty="0">
                <a:solidFill>
                  <a:schemeClr val="bg2"/>
                </a:solidFill>
                <a:latin typeface="Times New Roman" panose="02020603050405020304" pitchFamily="18" charset="0"/>
                <a:cs typeface="Times New Roman" panose="02020603050405020304" pitchFamily="18" charset="0"/>
              </a:rPr>
              <a:t>set of objects of a similar nature) and for a sample </a:t>
            </a:r>
            <a:r>
              <a:rPr lang="en-US" sz="2400" dirty="0" smtClean="0">
                <a:solidFill>
                  <a:schemeClr val="bg2"/>
                </a:solidFill>
                <a:latin typeface="Times New Roman" panose="02020603050405020304" pitchFamily="18" charset="0"/>
                <a:cs typeface="Times New Roman" panose="02020603050405020304" pitchFamily="18" charset="0"/>
              </a:rPr>
              <a:t>(portion </a:t>
            </a:r>
            <a:r>
              <a:rPr lang="en-US" sz="2400" dirty="0">
                <a:solidFill>
                  <a:schemeClr val="bg2"/>
                </a:solidFill>
                <a:latin typeface="Times New Roman" panose="02020603050405020304" pitchFamily="18" charset="0"/>
                <a:cs typeface="Times New Roman" panose="02020603050405020304" pitchFamily="18" charset="0"/>
              </a:rPr>
              <a:t>of the elements of a </a:t>
            </a:r>
            <a:r>
              <a:rPr lang="en-US" sz="2400" dirty="0" smtClean="0">
                <a:solidFill>
                  <a:schemeClr val="bg2"/>
                </a:solidFill>
                <a:latin typeface="Times New Roman" panose="02020603050405020304" pitchFamily="18" charset="0"/>
                <a:cs typeface="Times New Roman" panose="02020603050405020304" pitchFamily="18" charset="0"/>
              </a:rPr>
              <a:t>population</a:t>
            </a:r>
            <a:r>
              <a:rPr lang="en-US" sz="2400" dirty="0" smtClean="0">
                <a:solidFill>
                  <a:srgbClr val="FF0066"/>
                </a:solidFill>
                <a:latin typeface="Times New Roman" panose="02020603050405020304" pitchFamily="18" charset="0"/>
                <a:cs typeface="Times New Roman" panose="02020603050405020304" pitchFamily="18" charset="0"/>
              </a:rPr>
              <a:t>). </a:t>
            </a:r>
            <a:endParaRPr lang="en-US" sz="2400"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6930955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wipe(down)">
                                      <p:cBhvr>
                                        <p:cTn id="46" dur="580">
                                          <p:stCondLst>
                                            <p:cond delay="0"/>
                                          </p:stCondLst>
                                        </p:cTn>
                                        <p:tgtEl>
                                          <p:spTgt spid="3">
                                            <p:txEl>
                                              <p:pRg st="2" end="2"/>
                                            </p:txEl>
                                          </p:spTgt>
                                        </p:tgtEl>
                                      </p:cBhvr>
                                    </p:animEffect>
                                    <p:anim calcmode="lin" valueType="num">
                                      <p:cBhvr>
                                        <p:cTn id="47"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2" end="2"/>
                                            </p:txEl>
                                          </p:spTgt>
                                        </p:tgtEl>
                                      </p:cBhvr>
                                      <p:to x="100000" y="60000"/>
                                    </p:animScale>
                                    <p:animScale>
                                      <p:cBhvr>
                                        <p:cTn id="53" dur="166" decel="50000">
                                          <p:stCondLst>
                                            <p:cond delay="676"/>
                                          </p:stCondLst>
                                        </p:cTn>
                                        <p:tgtEl>
                                          <p:spTgt spid="3">
                                            <p:txEl>
                                              <p:pRg st="2" end="2"/>
                                            </p:txEl>
                                          </p:spTgt>
                                        </p:tgtEl>
                                      </p:cBhvr>
                                      <p:to x="100000" y="100000"/>
                                    </p:animScale>
                                    <p:animScale>
                                      <p:cBhvr>
                                        <p:cTn id="54" dur="26">
                                          <p:stCondLst>
                                            <p:cond delay="1312"/>
                                          </p:stCondLst>
                                        </p:cTn>
                                        <p:tgtEl>
                                          <p:spTgt spid="3">
                                            <p:txEl>
                                              <p:pRg st="2" end="2"/>
                                            </p:txEl>
                                          </p:spTgt>
                                        </p:tgtEl>
                                      </p:cBhvr>
                                      <p:to x="100000" y="80000"/>
                                    </p:animScale>
                                    <p:animScale>
                                      <p:cBhvr>
                                        <p:cTn id="55" dur="166" decel="50000">
                                          <p:stCondLst>
                                            <p:cond delay="1338"/>
                                          </p:stCondLst>
                                        </p:cTn>
                                        <p:tgtEl>
                                          <p:spTgt spid="3">
                                            <p:txEl>
                                              <p:pRg st="2" end="2"/>
                                            </p:txEl>
                                          </p:spTgt>
                                        </p:tgtEl>
                                      </p:cBhvr>
                                      <p:to x="100000" y="100000"/>
                                    </p:animScale>
                                    <p:animScale>
                                      <p:cBhvr>
                                        <p:cTn id="56" dur="26">
                                          <p:stCondLst>
                                            <p:cond delay="1642"/>
                                          </p:stCondLst>
                                        </p:cTn>
                                        <p:tgtEl>
                                          <p:spTgt spid="3">
                                            <p:txEl>
                                              <p:pRg st="2" end="2"/>
                                            </p:txEl>
                                          </p:spTgt>
                                        </p:tgtEl>
                                      </p:cBhvr>
                                      <p:to x="100000" y="90000"/>
                                    </p:animScale>
                                    <p:animScale>
                                      <p:cBhvr>
                                        <p:cTn id="57" dur="166" decel="50000">
                                          <p:stCondLst>
                                            <p:cond delay="1668"/>
                                          </p:stCondLst>
                                        </p:cTn>
                                        <p:tgtEl>
                                          <p:spTgt spid="3">
                                            <p:txEl>
                                              <p:pRg st="2" end="2"/>
                                            </p:txEl>
                                          </p:spTgt>
                                        </p:tgtEl>
                                      </p:cBhvr>
                                      <p:to x="100000" y="100000"/>
                                    </p:animScale>
                                    <p:animScale>
                                      <p:cBhvr>
                                        <p:cTn id="58" dur="26">
                                          <p:stCondLst>
                                            <p:cond delay="1808"/>
                                          </p:stCondLst>
                                        </p:cTn>
                                        <p:tgtEl>
                                          <p:spTgt spid="3">
                                            <p:txEl>
                                              <p:pRg st="2" end="2"/>
                                            </p:txEl>
                                          </p:spTgt>
                                        </p:tgtEl>
                                      </p:cBhvr>
                                      <p:to x="100000" y="95000"/>
                                    </p:animScale>
                                    <p:animScale>
                                      <p:cBhvr>
                                        <p:cTn id="59" dur="166" decel="50000">
                                          <p:stCondLst>
                                            <p:cond delay="1834"/>
                                          </p:stCondLst>
                                        </p:cTn>
                                        <p:tgtEl>
                                          <p:spTgt spid="3">
                                            <p:txEl>
                                              <p:pRg st="2" end="2"/>
                                            </p:txEl>
                                          </p:spTgt>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wipe(down)">
                                      <p:cBhvr>
                                        <p:cTn id="62" dur="580">
                                          <p:stCondLst>
                                            <p:cond delay="0"/>
                                          </p:stCondLst>
                                        </p:cTn>
                                        <p:tgtEl>
                                          <p:spTgt spid="3">
                                            <p:txEl>
                                              <p:pRg st="3" end="3"/>
                                            </p:txEl>
                                          </p:spTgt>
                                        </p:tgtEl>
                                      </p:cBhvr>
                                    </p:animEffect>
                                    <p:anim calcmode="lin" valueType="num">
                                      <p:cBhvr>
                                        <p:cTn id="6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3">
                                            <p:txEl>
                                              <p:pRg st="3" end="3"/>
                                            </p:txEl>
                                          </p:spTgt>
                                        </p:tgtEl>
                                      </p:cBhvr>
                                      <p:to x="100000" y="60000"/>
                                    </p:animScale>
                                    <p:animScale>
                                      <p:cBhvr>
                                        <p:cTn id="69" dur="166" decel="50000">
                                          <p:stCondLst>
                                            <p:cond delay="676"/>
                                          </p:stCondLst>
                                        </p:cTn>
                                        <p:tgtEl>
                                          <p:spTgt spid="3">
                                            <p:txEl>
                                              <p:pRg st="3" end="3"/>
                                            </p:txEl>
                                          </p:spTgt>
                                        </p:tgtEl>
                                      </p:cBhvr>
                                      <p:to x="100000" y="100000"/>
                                    </p:animScale>
                                    <p:animScale>
                                      <p:cBhvr>
                                        <p:cTn id="70" dur="26">
                                          <p:stCondLst>
                                            <p:cond delay="1312"/>
                                          </p:stCondLst>
                                        </p:cTn>
                                        <p:tgtEl>
                                          <p:spTgt spid="3">
                                            <p:txEl>
                                              <p:pRg st="3" end="3"/>
                                            </p:txEl>
                                          </p:spTgt>
                                        </p:tgtEl>
                                      </p:cBhvr>
                                      <p:to x="100000" y="80000"/>
                                    </p:animScale>
                                    <p:animScale>
                                      <p:cBhvr>
                                        <p:cTn id="71" dur="166" decel="50000">
                                          <p:stCondLst>
                                            <p:cond delay="1338"/>
                                          </p:stCondLst>
                                        </p:cTn>
                                        <p:tgtEl>
                                          <p:spTgt spid="3">
                                            <p:txEl>
                                              <p:pRg st="3" end="3"/>
                                            </p:txEl>
                                          </p:spTgt>
                                        </p:tgtEl>
                                      </p:cBhvr>
                                      <p:to x="100000" y="100000"/>
                                    </p:animScale>
                                    <p:animScale>
                                      <p:cBhvr>
                                        <p:cTn id="72" dur="26">
                                          <p:stCondLst>
                                            <p:cond delay="1642"/>
                                          </p:stCondLst>
                                        </p:cTn>
                                        <p:tgtEl>
                                          <p:spTgt spid="3">
                                            <p:txEl>
                                              <p:pRg st="3" end="3"/>
                                            </p:txEl>
                                          </p:spTgt>
                                        </p:tgtEl>
                                      </p:cBhvr>
                                      <p:to x="100000" y="90000"/>
                                    </p:animScale>
                                    <p:animScale>
                                      <p:cBhvr>
                                        <p:cTn id="73" dur="166" decel="50000">
                                          <p:stCondLst>
                                            <p:cond delay="1668"/>
                                          </p:stCondLst>
                                        </p:cTn>
                                        <p:tgtEl>
                                          <p:spTgt spid="3">
                                            <p:txEl>
                                              <p:pRg st="3" end="3"/>
                                            </p:txEl>
                                          </p:spTgt>
                                        </p:tgtEl>
                                      </p:cBhvr>
                                      <p:to x="100000" y="100000"/>
                                    </p:animScale>
                                    <p:animScale>
                                      <p:cBhvr>
                                        <p:cTn id="74" dur="26">
                                          <p:stCondLst>
                                            <p:cond delay="1808"/>
                                          </p:stCondLst>
                                        </p:cTn>
                                        <p:tgtEl>
                                          <p:spTgt spid="3">
                                            <p:txEl>
                                              <p:pRg st="3" end="3"/>
                                            </p:txEl>
                                          </p:spTgt>
                                        </p:tgtEl>
                                      </p:cBhvr>
                                      <p:to x="100000" y="95000"/>
                                    </p:animScale>
                                    <p:animScale>
                                      <p:cBhvr>
                                        <p:cTn id="75"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762000"/>
            <a:ext cx="4267200" cy="1143000"/>
          </a:xfrm>
        </p:spPr>
        <p:txBody>
          <a:bodyPr/>
          <a:lstStyle/>
          <a:p>
            <a:r>
              <a:rPr lang="en-US" u="sng" dirty="0">
                <a:solidFill>
                  <a:schemeClr val="bg2"/>
                </a:solidFill>
                <a:latin typeface="Times New Roman" panose="02020603050405020304" pitchFamily="18" charset="0"/>
                <a:cs typeface="Times New Roman" panose="02020603050405020304" pitchFamily="18" charset="0"/>
              </a:rPr>
              <a:t>Properties of Mean</a:t>
            </a:r>
          </a:p>
        </p:txBody>
      </p:sp>
      <p:sp>
        <p:nvSpPr>
          <p:cNvPr id="3" name="Subtitle 2"/>
          <p:cNvSpPr>
            <a:spLocks noGrp="1"/>
          </p:cNvSpPr>
          <p:nvPr>
            <p:ph type="subTitle" idx="1"/>
          </p:nvPr>
        </p:nvSpPr>
        <p:spPr>
          <a:xfrm>
            <a:off x="381000" y="2133600"/>
            <a:ext cx="8458200" cy="4038600"/>
          </a:xfrm>
        </p:spPr>
        <p:txBody>
          <a:bodyPr/>
          <a:lstStyle/>
          <a:p>
            <a:pPr marL="457200" indent="-457200">
              <a:buFont typeface="Wingdings" pitchFamily="2" charset="2"/>
              <a:buChar char="Ø"/>
            </a:pPr>
            <a:r>
              <a:rPr lang="en-US" sz="2000" dirty="0">
                <a:solidFill>
                  <a:schemeClr val="bg2"/>
                </a:solidFill>
                <a:latin typeface="Times New Roman" panose="02020603050405020304" pitchFamily="18" charset="0"/>
                <a:cs typeface="Times New Roman" panose="02020603050405020304" pitchFamily="18" charset="0"/>
              </a:rPr>
              <a:t>Mean can be calculated for any set of numerical data, so it always exists.</a:t>
            </a:r>
          </a:p>
          <a:p>
            <a:pPr marL="457200" indent="-457200">
              <a:buFont typeface="Wingdings" pitchFamily="2" charset="2"/>
              <a:buChar char="Ø"/>
            </a:pPr>
            <a:r>
              <a:rPr lang="en-US" sz="2000" dirty="0">
                <a:solidFill>
                  <a:schemeClr val="bg2"/>
                </a:solidFill>
                <a:latin typeface="Times New Roman" panose="02020603050405020304" pitchFamily="18" charset="0"/>
                <a:cs typeface="Times New Roman" panose="02020603050405020304" pitchFamily="18" charset="0"/>
              </a:rPr>
              <a:t>A set of numerical data has one and only one mean.</a:t>
            </a:r>
          </a:p>
          <a:p>
            <a:pPr marL="457200" indent="-457200">
              <a:buFont typeface="Wingdings" pitchFamily="2" charset="2"/>
              <a:buChar char="Ø"/>
            </a:pPr>
            <a:r>
              <a:rPr lang="en-US" sz="2000" dirty="0">
                <a:solidFill>
                  <a:schemeClr val="bg2"/>
                </a:solidFill>
                <a:latin typeface="Times New Roman" panose="02020603050405020304" pitchFamily="18" charset="0"/>
                <a:cs typeface="Times New Roman" panose="02020603050405020304" pitchFamily="18" charset="0"/>
              </a:rPr>
              <a:t>Mean is the most reliable measure of central tendency since it takes into account every item in the set of data.</a:t>
            </a:r>
          </a:p>
          <a:p>
            <a:pPr marL="457200" indent="-457200">
              <a:buFont typeface="Wingdings" pitchFamily="2" charset="2"/>
              <a:buChar char="Ø"/>
            </a:pPr>
            <a:r>
              <a:rPr lang="en-US" sz="2000" dirty="0">
                <a:solidFill>
                  <a:schemeClr val="bg2"/>
                </a:solidFill>
                <a:latin typeface="Times New Roman" panose="02020603050405020304" pitchFamily="18" charset="0"/>
                <a:cs typeface="Times New Roman" panose="02020603050405020304" pitchFamily="18" charset="0"/>
              </a:rPr>
              <a:t>It is greatly affected by extreme or deviant values (</a:t>
            </a:r>
            <a:r>
              <a:rPr lang="en-US" sz="2000" i="1" dirty="0">
                <a:solidFill>
                  <a:schemeClr val="bg2"/>
                </a:solidFill>
                <a:latin typeface="Times New Roman" panose="02020603050405020304" pitchFamily="18" charset="0"/>
                <a:cs typeface="Times New Roman" panose="02020603050405020304" pitchFamily="18" charset="0"/>
              </a:rPr>
              <a:t>outliers</a:t>
            </a:r>
            <a:r>
              <a:rPr lang="en-US" sz="2000" dirty="0">
                <a:solidFill>
                  <a:schemeClr val="bg2"/>
                </a:solidFill>
                <a:latin typeface="Times New Roman" panose="02020603050405020304" pitchFamily="18" charset="0"/>
                <a:cs typeface="Times New Roman" panose="02020603050405020304" pitchFamily="18" charset="0"/>
              </a:rPr>
              <a:t>)</a:t>
            </a:r>
          </a:p>
          <a:p>
            <a:pPr marL="457200" indent="-457200">
              <a:buFont typeface="Wingdings" pitchFamily="2" charset="2"/>
              <a:buChar char="Ø"/>
            </a:pPr>
            <a:r>
              <a:rPr lang="en-US" sz="2000" dirty="0">
                <a:solidFill>
                  <a:schemeClr val="bg2"/>
                </a:solidFill>
                <a:latin typeface="Times New Roman" panose="02020603050405020304" pitchFamily="18" charset="0"/>
                <a:cs typeface="Times New Roman" panose="02020603050405020304" pitchFamily="18" charset="0"/>
              </a:rPr>
              <a:t>It is used only if the data are interval or ratio.</a:t>
            </a:r>
          </a:p>
          <a:p>
            <a:endParaRPr lang="en-US" dirty="0">
              <a:solidFill>
                <a:schemeClr val="bg2"/>
              </a:solidFill>
            </a:endParaRPr>
          </a:p>
        </p:txBody>
      </p:sp>
    </p:spTree>
    <p:extLst>
      <p:ext uri="{BB962C8B-B14F-4D97-AF65-F5344CB8AC3E}">
        <p14:creationId xmlns:p14="http://schemas.microsoft.com/office/powerpoint/2010/main" xmlns="" val="135959811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117180" cy="1470025"/>
          </a:xfrm>
        </p:spPr>
        <p:txBody>
          <a:bodyPr/>
          <a:lstStyle/>
          <a:p>
            <a:r>
              <a:rPr lang="en-US" sz="2800" u="sng" dirty="0">
                <a:solidFill>
                  <a:schemeClr val="bg2"/>
                </a:solidFill>
                <a:latin typeface="Times New Roman" panose="02020603050405020304" pitchFamily="18" charset="0"/>
                <a:cs typeface="Times New Roman" panose="02020603050405020304" pitchFamily="18" charset="0"/>
              </a:rPr>
              <a:t>Relations Between the Measures of Central Tendency</a:t>
            </a:r>
            <a:br>
              <a:rPr lang="en-US" sz="2800" u="sng" dirty="0">
                <a:solidFill>
                  <a:schemeClr val="bg2"/>
                </a:solidFill>
                <a:latin typeface="Times New Roman" panose="02020603050405020304" pitchFamily="18" charset="0"/>
                <a:cs typeface="Times New Roman" panose="02020603050405020304" pitchFamily="18" charset="0"/>
              </a:rPr>
            </a:br>
            <a:endParaRPr lang="en-US" sz="2800"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38200" y="2133600"/>
            <a:ext cx="4267200" cy="1828800"/>
          </a:xfrm>
        </p:spPr>
        <p:txBody>
          <a:bodyPr>
            <a:normAutofit fontScale="85000" lnSpcReduction="10000"/>
          </a:bodyPr>
          <a:lstStyle/>
          <a:p>
            <a:pPr marL="342900" indent="-342900">
              <a:lnSpc>
                <a:spcPct val="95000"/>
              </a:lnSpc>
              <a:spcBef>
                <a:spcPct val="5000"/>
              </a:spcBef>
              <a:buFont typeface="Wingdings" pitchFamily="2" charset="2"/>
              <a:buChar char="Ø"/>
            </a:pPr>
            <a:r>
              <a:rPr lang="en-US" sz="2400" dirty="0">
                <a:solidFill>
                  <a:schemeClr val="bg2"/>
                </a:solidFill>
                <a:latin typeface="Times New Roman" panose="02020603050405020304" pitchFamily="18" charset="0"/>
                <a:cs typeface="Times New Roman" panose="02020603050405020304" pitchFamily="18" charset="0"/>
              </a:rPr>
              <a:t>In symmetrical distributions, the median and mean are </a:t>
            </a:r>
            <a:r>
              <a:rPr lang="en-US" sz="2400" dirty="0" smtClean="0">
                <a:solidFill>
                  <a:schemeClr val="bg2"/>
                </a:solidFill>
                <a:latin typeface="Times New Roman" panose="02020603050405020304" pitchFamily="18" charset="0"/>
                <a:cs typeface="Times New Roman" panose="02020603050405020304" pitchFamily="18" charset="0"/>
              </a:rPr>
              <a:t>equal</a:t>
            </a:r>
          </a:p>
          <a:p>
            <a:pPr>
              <a:lnSpc>
                <a:spcPct val="95000"/>
              </a:lnSpc>
              <a:spcBef>
                <a:spcPct val="5000"/>
              </a:spcBef>
            </a:pPr>
            <a:r>
              <a:rPr lang="en-US" dirty="0" smtClean="0">
                <a:solidFill>
                  <a:schemeClr val="bg2"/>
                </a:solidFill>
                <a:latin typeface="Times New Roman" panose="02020603050405020304" pitchFamily="18" charset="0"/>
                <a:cs typeface="Times New Roman" panose="02020603050405020304" pitchFamily="18" charset="0"/>
              </a:rPr>
              <a:t> </a:t>
            </a:r>
            <a:r>
              <a:rPr lang="en-US" sz="2000" dirty="0" smtClean="0">
                <a:solidFill>
                  <a:schemeClr val="bg2"/>
                </a:solidFill>
                <a:latin typeface="Times New Roman" panose="02020603050405020304" pitchFamily="18" charset="0"/>
                <a:cs typeface="Times New Roman" panose="02020603050405020304" pitchFamily="18" charset="0"/>
              </a:rPr>
              <a:t>For </a:t>
            </a:r>
            <a:r>
              <a:rPr lang="en-US" sz="2000" dirty="0">
                <a:solidFill>
                  <a:schemeClr val="bg2"/>
                </a:solidFill>
                <a:latin typeface="Times New Roman" panose="02020603050405020304" pitchFamily="18" charset="0"/>
                <a:cs typeface="Times New Roman" panose="02020603050405020304" pitchFamily="18" charset="0"/>
              </a:rPr>
              <a:t>normal distributions, mean = median = mode</a:t>
            </a:r>
          </a:p>
          <a:p>
            <a:pPr marL="342900" indent="-342900">
              <a:lnSpc>
                <a:spcPct val="95000"/>
              </a:lnSpc>
              <a:spcBef>
                <a:spcPct val="5000"/>
              </a:spcBef>
              <a:buFont typeface="Wingdings" pitchFamily="2" charset="2"/>
              <a:buChar char="Ø"/>
            </a:pPr>
            <a:r>
              <a:rPr lang="en-US" sz="2400" dirty="0">
                <a:solidFill>
                  <a:schemeClr val="bg2"/>
                </a:solidFill>
                <a:latin typeface="Times New Roman" panose="02020603050405020304" pitchFamily="18" charset="0"/>
                <a:cs typeface="Times New Roman" panose="02020603050405020304" pitchFamily="18" charset="0"/>
              </a:rPr>
              <a:t>In positively skewed distributions, the mean is greater than the median</a:t>
            </a:r>
          </a:p>
          <a:p>
            <a:pPr>
              <a:buFont typeface="Wingdings" pitchFamily="2" charset="2"/>
              <a:buChar char="Ø"/>
            </a:pPr>
            <a:endParaRPr lang="en-US" dirty="0">
              <a:solidFill>
                <a:schemeClr val="bg2"/>
              </a:solidFill>
            </a:endParaRPr>
          </a:p>
        </p:txBody>
      </p:sp>
      <p:sp>
        <p:nvSpPr>
          <p:cNvPr id="4" name="Rectangle 3"/>
          <p:cNvSpPr/>
          <p:nvPr/>
        </p:nvSpPr>
        <p:spPr>
          <a:xfrm>
            <a:off x="990600" y="4304299"/>
            <a:ext cx="3962400" cy="923330"/>
          </a:xfrm>
          <a:prstGeom prst="rect">
            <a:avLst/>
          </a:prstGeom>
        </p:spPr>
        <p:txBody>
          <a:bodyPr wrap="square">
            <a:spAutoFit/>
          </a:bodyPr>
          <a:lstStyle/>
          <a:p>
            <a:pPr marL="342900" indent="-342900" eaLnBrk="0" hangingPunct="0">
              <a:buFont typeface="Wingdings" pitchFamily="2" charset="2"/>
              <a:buChar char="Ø"/>
            </a:pPr>
            <a:r>
              <a:rPr lang="en-US" dirty="0">
                <a:solidFill>
                  <a:schemeClr val="bg2"/>
                </a:solidFill>
              </a:rPr>
              <a:t>In negatively skewed distributions, the mean is smaller than the median</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56588" y="1981200"/>
            <a:ext cx="2729346"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78248" y="4261274"/>
            <a:ext cx="2486025" cy="15160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xmlns="" val="10397450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barn(inVertical)">
                                      <p:cBhvr>
                                        <p:cTn id="24" dur="500"/>
                                        <p:tgtEl>
                                          <p:spTgt spid="102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027"/>
                                        </p:tgtEl>
                                        <p:attrNameLst>
                                          <p:attrName>style.visibility</p:attrName>
                                        </p:attrNameLst>
                                      </p:cBhvr>
                                      <p:to>
                                        <p:strVal val="visible"/>
                                      </p:to>
                                    </p:set>
                                    <p:animEffect transition="in" filter="wipe(down)">
                                      <p:cBhvr>
                                        <p:cTn id="35"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117180" cy="1470025"/>
          </a:xfrm>
        </p:spPr>
        <p:txBody>
          <a:bodyPr/>
          <a:lstStyle/>
          <a:p>
            <a:pPr algn="ctr"/>
            <a:r>
              <a:rPr lang="en-US" sz="4800" u="sng" dirty="0">
                <a:solidFill>
                  <a:schemeClr val="bg2"/>
                </a:solidFill>
                <a:latin typeface="Times New Roman" panose="02020603050405020304" pitchFamily="18" charset="0"/>
                <a:cs typeface="Times New Roman" panose="02020603050405020304" pitchFamily="18" charset="0"/>
              </a:rPr>
              <a:t>Conclusion</a:t>
            </a:r>
          </a:p>
        </p:txBody>
      </p:sp>
      <p:sp>
        <p:nvSpPr>
          <p:cNvPr id="3" name="Subtitle 2"/>
          <p:cNvSpPr>
            <a:spLocks noGrp="1"/>
          </p:cNvSpPr>
          <p:nvPr>
            <p:ph type="subTitle" idx="1"/>
          </p:nvPr>
        </p:nvSpPr>
        <p:spPr>
          <a:xfrm>
            <a:off x="228600" y="2209800"/>
            <a:ext cx="7898022" cy="4114800"/>
          </a:xfrm>
        </p:spPr>
        <p:txBody>
          <a:bodyPr/>
          <a:lstStyle/>
          <a:p>
            <a:pPr marL="342900" indent="-342900" algn="just">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A measure of central tendency is a measure that tells us where the middle of a bunch of data lies.</a:t>
            </a:r>
          </a:p>
          <a:p>
            <a:pPr marL="342900" indent="-342900" algn="just">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 Mean is the most common measure of central tendency. It is simply the sum of the numbers divided by the number of numbers in a set of data. This is also known as average.</a:t>
            </a:r>
          </a:p>
          <a:p>
            <a:pPr marL="342900" indent="-342900" algn="just">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Median is the number present in the middle when the numbers in a set of data are arranged in ascending or descending order. If the number of numbers in a data set is even, then the median is the mean of the two middle numbers.</a:t>
            </a:r>
          </a:p>
          <a:p>
            <a:pPr marL="342900" indent="-342900" algn="just">
              <a:buFont typeface="Wingdings" pitchFamily="2" charset="2"/>
              <a:buChar char="Ø"/>
            </a:pPr>
            <a:r>
              <a:rPr lang="en-US" dirty="0">
                <a:solidFill>
                  <a:schemeClr val="bg2"/>
                </a:solidFill>
                <a:latin typeface="Times New Roman" panose="02020603050405020304" pitchFamily="18" charset="0"/>
                <a:cs typeface="Times New Roman" panose="02020603050405020304" pitchFamily="18" charset="0"/>
              </a:rPr>
              <a:t> Mode is the value that occurs most frequently in a set of data.</a:t>
            </a:r>
          </a:p>
          <a:p>
            <a:pPr algn="just">
              <a:buFont typeface="Wingdings" pitchFamily="2" charset="2"/>
              <a:buChar char="Ø"/>
            </a:pPr>
            <a:endParaRPr lang="en-US"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90982368"/>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IN" sz="7200" dirty="0" smtClean="0"/>
              <a:t>    Thank You</a:t>
            </a:r>
            <a:endParaRPr lang="en-US" sz="7200"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609600"/>
            <a:ext cx="3581400" cy="1219200"/>
          </a:xfrm>
        </p:spPr>
        <p:txBody>
          <a:bodyPr/>
          <a:lstStyle/>
          <a:p>
            <a:r>
              <a:rPr lang="en-US" sz="5400" u="sng" dirty="0" smtClean="0">
                <a:solidFill>
                  <a:schemeClr val="bg2"/>
                </a:solidFill>
                <a:latin typeface="Times New Roman" panose="02020603050405020304" pitchFamily="18" charset="0"/>
                <a:cs typeface="Times New Roman" panose="02020603050405020304" pitchFamily="18" charset="0"/>
              </a:rPr>
              <a:t>Mean</a:t>
            </a:r>
            <a:endParaRPr lang="en-US" sz="3600"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90600" y="2285992"/>
            <a:ext cx="7391400" cy="3352808"/>
          </a:xfrm>
        </p:spPr>
        <p:txBody>
          <a:bodyPr/>
          <a:lstStyle/>
          <a:p>
            <a:pPr marL="342900" indent="-342900">
              <a:buFont typeface="Wingdings" pitchFamily="2" charset="2"/>
              <a:buChar char="Ø"/>
            </a:pPr>
            <a:r>
              <a:rPr lang="en-US" sz="2000" dirty="0" smtClean="0">
                <a:solidFill>
                  <a:schemeClr val="bg2"/>
                </a:solidFill>
              </a:rPr>
              <a:t>The </a:t>
            </a:r>
            <a:r>
              <a:rPr lang="en-US" sz="2000" dirty="0">
                <a:solidFill>
                  <a:schemeClr val="bg2"/>
                </a:solidFill>
              </a:rPr>
              <a:t>MEAN of a set of values or measurements is the sum of all the measurements divided by the number of measurements in the set</a:t>
            </a:r>
            <a:r>
              <a:rPr lang="en-US" sz="2000" dirty="0" smtClean="0">
                <a:solidFill>
                  <a:schemeClr val="bg2"/>
                </a:solidFill>
              </a:rPr>
              <a:t>.</a:t>
            </a:r>
          </a:p>
          <a:p>
            <a:pPr marL="342900" indent="-342900">
              <a:buFont typeface="Wingdings" pitchFamily="2" charset="2"/>
              <a:buChar char="Ø"/>
            </a:pPr>
            <a:endParaRPr lang="en-US" sz="2000" dirty="0">
              <a:solidFill>
                <a:schemeClr val="bg2"/>
              </a:solidFill>
            </a:endParaRPr>
          </a:p>
          <a:p>
            <a:pPr marL="342900" indent="-342900">
              <a:buFont typeface="Wingdings" pitchFamily="2" charset="2"/>
              <a:buChar char="Ø"/>
            </a:pPr>
            <a:r>
              <a:rPr lang="en-US" sz="2000" dirty="0" smtClean="0">
                <a:solidFill>
                  <a:schemeClr val="bg2"/>
                </a:solidFill>
              </a:rPr>
              <a:t>The </a:t>
            </a:r>
            <a:r>
              <a:rPr lang="en-US" sz="2000" dirty="0">
                <a:solidFill>
                  <a:schemeClr val="bg2"/>
                </a:solidFill>
              </a:rPr>
              <a:t>mean is the most popular and widely used.  It is sometimes called the arithmetic mean.</a:t>
            </a:r>
          </a:p>
          <a:p>
            <a:pPr marL="342900" indent="-342900">
              <a:buFont typeface="Wingdings" pitchFamily="2" charset="2"/>
              <a:buChar char="Ø"/>
            </a:pPr>
            <a:endParaRPr lang="en-US" sz="2000" dirty="0">
              <a:solidFill>
                <a:srgbClr val="3333CC"/>
              </a:solidFill>
            </a:endParaRPr>
          </a:p>
          <a:p>
            <a:pPr marL="342900" indent="-342900">
              <a:buFont typeface="Wingdings" pitchFamily="2" charset="2"/>
              <a:buChar char="Ø"/>
            </a:pPr>
            <a:endParaRPr lang="en-US" sz="2000" dirty="0">
              <a:solidFill>
                <a:schemeClr val="accent3">
                  <a:lumMod val="10000"/>
                </a:schemeClr>
              </a:solidFill>
            </a:endParaRPr>
          </a:p>
          <a:p>
            <a:pPr>
              <a:buFont typeface="Wingdings" pitchFamily="2" charset="2"/>
              <a:buChar char="Ø"/>
            </a:pPr>
            <a:endParaRPr lang="en-US" dirty="0"/>
          </a:p>
        </p:txBody>
      </p:sp>
    </p:spTree>
    <p:extLst>
      <p:ext uri="{BB962C8B-B14F-4D97-AF65-F5344CB8AC3E}">
        <p14:creationId xmlns:p14="http://schemas.microsoft.com/office/powerpoint/2010/main" xmlns="" val="266152408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609600"/>
            <a:ext cx="6200703" cy="1066800"/>
          </a:xfrm>
        </p:spPr>
        <p:txBody>
          <a:bodyPr/>
          <a:lstStyle/>
          <a:p>
            <a:r>
              <a:rPr lang="en-US" sz="3600" u="sng" dirty="0" smtClean="0">
                <a:solidFill>
                  <a:schemeClr val="bg2"/>
                </a:solidFill>
                <a:latin typeface="Times New Roman" panose="02020603050405020304" pitchFamily="18" charset="0"/>
                <a:cs typeface="Times New Roman" panose="02020603050405020304" pitchFamily="18" charset="0"/>
              </a:rPr>
              <a:t>Mean for Ungrouped data</a:t>
            </a:r>
            <a:endParaRPr lang="en-US" sz="3600"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1905000"/>
            <a:ext cx="8077200" cy="4267200"/>
          </a:xfrm>
        </p:spPr>
        <p:txBody>
          <a:bodyPr/>
          <a:lstStyle/>
          <a:p>
            <a:pPr marL="342900" indent="-342900">
              <a:buFont typeface="Wingdings" pitchFamily="2" charset="2"/>
              <a:buChar char="Ø"/>
            </a:pPr>
            <a:r>
              <a:rPr lang="en-US" sz="2400" dirty="0">
                <a:solidFill>
                  <a:schemeClr val="bg2"/>
                </a:solidFill>
                <a:latin typeface="Times New Roman" panose="02020603050405020304" pitchFamily="18" charset="0"/>
                <a:cs typeface="Times New Roman" panose="02020603050405020304" pitchFamily="18" charset="0"/>
              </a:rPr>
              <a:t>If we get the mean of the sample, we call it the sample mean and it is denoted by (read “x bar</a:t>
            </a:r>
            <a:r>
              <a:rPr lang="en-US" sz="2400" dirty="0" smtClean="0">
                <a:solidFill>
                  <a:schemeClr val="bg2"/>
                </a:solidFill>
                <a:latin typeface="Times New Roman" panose="02020603050405020304" pitchFamily="18" charset="0"/>
                <a:cs typeface="Times New Roman" panose="02020603050405020304" pitchFamily="18" charset="0"/>
              </a:rPr>
              <a:t>”).</a:t>
            </a:r>
          </a:p>
          <a:p>
            <a:pPr marL="342900" indent="-342900">
              <a:buFont typeface="Wingdings" pitchFamily="2" charset="2"/>
              <a:buChar char="Ø"/>
            </a:pPr>
            <a:endParaRPr lang="en-US" sz="2000" dirty="0">
              <a:solidFill>
                <a:schemeClr val="bg2"/>
              </a:solidFill>
            </a:endParaRPr>
          </a:p>
          <a:p>
            <a:pPr marL="342900" indent="-342900">
              <a:buFont typeface="Wingdings" pitchFamily="2" charset="2"/>
              <a:buChar char="Ø"/>
            </a:pPr>
            <a:endParaRPr lang="en-US" sz="2000" dirty="0">
              <a:solidFill>
                <a:schemeClr val="bg2"/>
              </a:solidFill>
            </a:endParaRPr>
          </a:p>
          <a:p>
            <a:pPr>
              <a:buFont typeface="Wingdings" pitchFamily="2" charset="2"/>
              <a:buChar char="Ø"/>
            </a:pPr>
            <a:endParaRPr lang="en-US" sz="2000" dirty="0" smtClean="0">
              <a:solidFill>
                <a:schemeClr val="bg2"/>
              </a:solidFill>
            </a:endParaRPr>
          </a:p>
          <a:p>
            <a:pPr marL="342900" indent="-342900">
              <a:buFont typeface="Wingdings" pitchFamily="2" charset="2"/>
              <a:buChar char="Ø"/>
            </a:pPr>
            <a:r>
              <a:rPr lang="en-US" sz="2400" dirty="0" smtClean="0">
                <a:solidFill>
                  <a:schemeClr val="bg2"/>
                </a:solidFill>
                <a:latin typeface="Times New Roman" panose="02020603050405020304" pitchFamily="18" charset="0"/>
                <a:cs typeface="Times New Roman" panose="02020603050405020304" pitchFamily="18" charset="0"/>
              </a:rPr>
              <a:t>If </a:t>
            </a:r>
            <a:r>
              <a:rPr lang="en-US" sz="2400" dirty="0">
                <a:solidFill>
                  <a:schemeClr val="bg2"/>
                </a:solidFill>
                <a:latin typeface="Times New Roman" panose="02020603050405020304" pitchFamily="18" charset="0"/>
                <a:cs typeface="Times New Roman" panose="02020603050405020304" pitchFamily="18" charset="0"/>
              </a:rPr>
              <a:t>we compute the mean of the population, we call it the parametric or population mean, denoted by μ </a:t>
            </a:r>
            <a:r>
              <a:rPr lang="en-US" sz="2400" dirty="0" smtClean="0">
                <a:solidFill>
                  <a:schemeClr val="bg2"/>
                </a:solidFill>
                <a:latin typeface="Times New Roman" panose="02020603050405020304" pitchFamily="18" charset="0"/>
                <a:cs typeface="Times New Roman" panose="02020603050405020304" pitchFamily="18" charset="0"/>
              </a:rPr>
              <a:t>(</a:t>
            </a:r>
            <a:r>
              <a:rPr lang="en-US" sz="2400" dirty="0">
                <a:solidFill>
                  <a:schemeClr val="bg2"/>
                </a:solidFill>
                <a:latin typeface="Times New Roman" panose="02020603050405020304" pitchFamily="18" charset="0"/>
                <a:cs typeface="Times New Roman" panose="02020603050405020304" pitchFamily="18" charset="0"/>
              </a:rPr>
              <a:t>read “mu”)</a:t>
            </a:r>
            <a:r>
              <a:rPr lang="en-US" sz="2000" dirty="0">
                <a:solidFill>
                  <a:schemeClr val="bg2"/>
                </a:solidFill>
              </a:rPr>
              <a:t>.  </a:t>
            </a:r>
            <a:endParaRPr lang="en-US" sz="2000" dirty="0" smtClean="0">
              <a:solidFill>
                <a:schemeClr val="bg2"/>
              </a:solidFill>
            </a:endParaRPr>
          </a:p>
          <a:p>
            <a:pPr>
              <a:buFont typeface="Wingdings" pitchFamily="2" charset="2"/>
              <a:buChar char="Ø"/>
            </a:pPr>
            <a:endParaRPr lang="en-US" sz="2000" dirty="0">
              <a:solidFill>
                <a:schemeClr val="bg2"/>
              </a:solidFill>
            </a:endParaRPr>
          </a:p>
          <a:p>
            <a:r>
              <a:rPr lang="en-US" sz="2000" dirty="0">
                <a:solidFill>
                  <a:schemeClr val="bg2"/>
                </a:solidFill>
              </a:rPr>
              <a:t>		</a:t>
            </a:r>
            <a:endParaRPr lang="en-US" dirty="0">
              <a:solidFill>
                <a:schemeClr val="bg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80309" y="5181600"/>
            <a:ext cx="6396037" cy="950913"/>
          </a:xfrm>
          <a:prstGeom prst="rect">
            <a:avLst/>
          </a:prstGeom>
          <a:ln>
            <a:headEnd/>
            <a:tailEnd/>
          </a:ln>
          <a:extLst/>
        </p:spPr>
        <p:style>
          <a:lnRef idx="1">
            <a:schemeClr val="dk1"/>
          </a:lnRef>
          <a:fillRef idx="2">
            <a:schemeClr val="dk1"/>
          </a:fillRef>
          <a:effectRef idx="1">
            <a:schemeClr val="dk1"/>
          </a:effectRef>
          <a:fontRef idx="minor">
            <a:schemeClr val="dk1"/>
          </a:fontRef>
        </p:style>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77636" y="2743200"/>
            <a:ext cx="6400800" cy="950913"/>
          </a:xfrm>
          <a:prstGeom prst="rect">
            <a:avLst/>
          </a:prstGeom>
          <a:ln>
            <a:headEnd/>
            <a:tailEnd/>
          </a:ln>
          <a:extLst/>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xmlns="" val="3980075841"/>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51163" y="6927"/>
            <a:ext cx="8049491" cy="2057400"/>
          </a:xfrm>
        </p:spPr>
        <p:txBody>
          <a:bodyPr>
            <a:normAutofit fontScale="90000"/>
          </a:bodyPr>
          <a:lstStyle/>
          <a:p>
            <a:r>
              <a:rPr lang="en-US" sz="3200" b="1" dirty="0" smtClean="0">
                <a:solidFill>
                  <a:schemeClr val="bg2"/>
                </a:solidFill>
              </a:rPr>
              <a:t/>
            </a:r>
            <a:br>
              <a:rPr lang="en-US" sz="3200" b="1" dirty="0" smtClean="0">
                <a:solidFill>
                  <a:schemeClr val="bg2"/>
                </a:solidFill>
              </a:rPr>
            </a:br>
            <a:r>
              <a:rPr lang="en-US" sz="3200" b="1" dirty="0" smtClean="0">
                <a:solidFill>
                  <a:schemeClr val="bg2"/>
                </a:solidFill>
              </a:rPr>
              <a:t/>
            </a:r>
            <a:br>
              <a:rPr lang="en-US" sz="3200" b="1" dirty="0" smtClean="0">
                <a:solidFill>
                  <a:schemeClr val="bg2"/>
                </a:solidFill>
              </a:rPr>
            </a:br>
            <a:r>
              <a:rPr lang="en-US" sz="3200" b="1" dirty="0">
                <a:solidFill>
                  <a:schemeClr val="bg2"/>
                </a:solidFill>
              </a:rPr>
              <a:t/>
            </a:r>
            <a:br>
              <a:rPr lang="en-US" sz="3200" b="1" dirty="0">
                <a:solidFill>
                  <a:schemeClr val="bg2"/>
                </a:solidFill>
              </a:rPr>
            </a:br>
            <a:r>
              <a:rPr lang="en-US" sz="3200" b="1" dirty="0" smtClean="0">
                <a:solidFill>
                  <a:schemeClr val="bg2"/>
                </a:solidFill>
              </a:rPr>
              <a:t/>
            </a:r>
            <a:br>
              <a:rPr lang="en-US" sz="3200" b="1" dirty="0" smtClean="0">
                <a:solidFill>
                  <a:schemeClr val="bg2"/>
                </a:solidFill>
              </a:rPr>
            </a:br>
            <a:r>
              <a:rPr lang="en-US" sz="3200" b="1" dirty="0">
                <a:solidFill>
                  <a:schemeClr val="bg2"/>
                </a:solidFill>
              </a:rPr>
              <a:t/>
            </a:r>
            <a:br>
              <a:rPr lang="en-US" sz="3200" b="1" dirty="0">
                <a:solidFill>
                  <a:schemeClr val="bg2"/>
                </a:solidFill>
              </a:rPr>
            </a:br>
            <a:r>
              <a:rPr lang="en-US" sz="3200" b="1" dirty="0" smtClean="0">
                <a:solidFill>
                  <a:schemeClr val="bg2"/>
                </a:solidFill>
              </a:rPr>
              <a:t/>
            </a:r>
            <a:br>
              <a:rPr lang="en-US" sz="3200" b="1" dirty="0" smtClean="0">
                <a:solidFill>
                  <a:schemeClr val="bg2"/>
                </a:solidFill>
              </a:rPr>
            </a:br>
            <a:r>
              <a:rPr lang="en-US" sz="3200" b="1" dirty="0" smtClean="0">
                <a:solidFill>
                  <a:schemeClr val="bg2"/>
                </a:solidFill>
              </a:rPr>
              <a:t/>
            </a:r>
            <a:br>
              <a:rPr lang="en-US" sz="3200" b="1" dirty="0" smtClean="0">
                <a:solidFill>
                  <a:schemeClr val="bg2"/>
                </a:solidFill>
              </a:rPr>
            </a:br>
            <a:r>
              <a:rPr lang="en-US" sz="3200" b="1" dirty="0">
                <a:solidFill>
                  <a:schemeClr val="bg2"/>
                </a:solidFill>
              </a:rPr>
              <a:t/>
            </a:r>
            <a:br>
              <a:rPr lang="en-US" sz="3200" b="1" dirty="0">
                <a:solidFill>
                  <a:schemeClr val="bg2"/>
                </a:solidFill>
              </a:rPr>
            </a:br>
            <a:r>
              <a:rPr lang="en-US" sz="3200" b="1" dirty="0" smtClean="0">
                <a:solidFill>
                  <a:schemeClr val="bg2"/>
                </a:solidFill>
              </a:rPr>
              <a:t/>
            </a:r>
            <a:br>
              <a:rPr lang="en-US" sz="3200" b="1" dirty="0" smtClean="0">
                <a:solidFill>
                  <a:schemeClr val="bg2"/>
                </a:solidFill>
              </a:rPr>
            </a:br>
            <a:r>
              <a:rPr lang="en-US" sz="3200" b="1" dirty="0">
                <a:solidFill>
                  <a:schemeClr val="bg2"/>
                </a:solidFill>
              </a:rPr>
              <a:t/>
            </a:r>
            <a:br>
              <a:rPr lang="en-US" sz="3200" b="1" dirty="0">
                <a:solidFill>
                  <a:schemeClr val="bg2"/>
                </a:solidFill>
              </a:rPr>
            </a:br>
            <a:r>
              <a:rPr lang="en-US" sz="3200" b="1" dirty="0" smtClean="0">
                <a:solidFill>
                  <a:schemeClr val="bg2"/>
                </a:solidFill>
              </a:rPr>
              <a:t/>
            </a:r>
            <a:br>
              <a:rPr lang="en-US" sz="3200" b="1" dirty="0" smtClean="0">
                <a:solidFill>
                  <a:schemeClr val="bg2"/>
                </a:solidFill>
              </a:rPr>
            </a:br>
            <a:r>
              <a:rPr lang="en-US" sz="3200" b="1" dirty="0">
                <a:solidFill>
                  <a:schemeClr val="bg2"/>
                </a:solidFill>
              </a:rPr>
              <a:t/>
            </a:r>
            <a:br>
              <a:rPr lang="en-US" sz="3200" b="1" dirty="0">
                <a:solidFill>
                  <a:schemeClr val="bg2"/>
                </a:solidFill>
              </a:rPr>
            </a:br>
            <a:r>
              <a:rPr lang="en-US" sz="3100" b="1" u="sng" dirty="0">
                <a:solidFill>
                  <a:schemeClr val="bg2"/>
                </a:solidFill>
                <a:latin typeface="Times New Roman" panose="02020603050405020304" pitchFamily="18" charset="0"/>
                <a:cs typeface="Times New Roman" panose="02020603050405020304" pitchFamily="18" charset="0"/>
              </a:rPr>
              <a:t>Arithmetic Mean Calculated Methods for grouped data:</a:t>
            </a:r>
            <a:br>
              <a:rPr lang="en-US" sz="3100" b="1" u="sng" dirty="0">
                <a:solidFill>
                  <a:schemeClr val="bg2"/>
                </a:solidFill>
                <a:latin typeface="Times New Roman" panose="02020603050405020304" pitchFamily="18" charset="0"/>
                <a:cs typeface="Times New Roman" panose="02020603050405020304" pitchFamily="18" charset="0"/>
              </a:rPr>
            </a:br>
            <a:endParaRPr lang="en-US" sz="3100" b="1"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38200" y="1996642"/>
            <a:ext cx="7239000" cy="4404158"/>
          </a:xfrm>
        </p:spPr>
        <p:txBody>
          <a:bodyPr/>
          <a:lstStyle/>
          <a:p>
            <a:pPr marL="342900" indent="-342900">
              <a:buFont typeface="Wingdings" pitchFamily="2" charset="2"/>
              <a:buChar char="Ø"/>
            </a:pPr>
            <a:r>
              <a:rPr lang="en-US" b="1" dirty="0" smtClean="0">
                <a:solidFill>
                  <a:schemeClr val="bg2"/>
                </a:solidFill>
                <a:latin typeface="Times New Roman" panose="02020603050405020304" pitchFamily="18" charset="0"/>
                <a:cs typeface="Times New Roman" panose="02020603050405020304" pitchFamily="18" charset="0"/>
              </a:rPr>
              <a:t>Direct </a:t>
            </a:r>
            <a:r>
              <a:rPr lang="en-US" b="1" dirty="0">
                <a:solidFill>
                  <a:schemeClr val="bg2"/>
                </a:solidFill>
                <a:latin typeface="Times New Roman" panose="02020603050405020304" pitchFamily="18" charset="0"/>
                <a:cs typeface="Times New Roman" panose="02020603050405020304" pitchFamily="18" charset="0"/>
              </a:rPr>
              <a:t>Method : </a:t>
            </a:r>
          </a:p>
          <a:p>
            <a:r>
              <a:rPr lang="en-US" sz="2000" dirty="0">
                <a:solidFill>
                  <a:schemeClr val="bg2"/>
                </a:solidFill>
              </a:rPr>
              <a:t>				</a:t>
            </a:r>
          </a:p>
          <a:p>
            <a:pPr>
              <a:buFont typeface="Wingdings" pitchFamily="2" charset="2"/>
              <a:buChar char="Ø"/>
            </a:pPr>
            <a:endParaRPr lang="en-US" sz="2000" dirty="0" smtClean="0">
              <a:solidFill>
                <a:schemeClr val="bg2"/>
              </a:solidFill>
            </a:endParaRPr>
          </a:p>
          <a:p>
            <a:pPr marL="342900" indent="-342900">
              <a:buFont typeface="Wingdings" pitchFamily="2" charset="2"/>
              <a:buChar char="Ø"/>
            </a:pPr>
            <a:r>
              <a:rPr lang="en-US" sz="2000" b="1" dirty="0" smtClean="0">
                <a:solidFill>
                  <a:schemeClr val="bg2"/>
                </a:solidFill>
                <a:latin typeface="Times New Roman" panose="02020603050405020304" pitchFamily="18" charset="0"/>
                <a:cs typeface="Times New Roman" panose="02020603050405020304" pitchFamily="18" charset="0"/>
              </a:rPr>
              <a:t>Short </a:t>
            </a:r>
            <a:r>
              <a:rPr lang="en-US" sz="2000" b="1" dirty="0">
                <a:solidFill>
                  <a:schemeClr val="bg2"/>
                </a:solidFill>
                <a:latin typeface="Times New Roman" panose="02020603050405020304" pitchFamily="18" charset="0"/>
                <a:cs typeface="Times New Roman" panose="02020603050405020304" pitchFamily="18" charset="0"/>
              </a:rPr>
              <a:t>cut method :</a:t>
            </a:r>
          </a:p>
          <a:p>
            <a:r>
              <a:rPr lang="en-US" sz="2000" dirty="0">
                <a:solidFill>
                  <a:schemeClr val="bg2"/>
                </a:solidFill>
              </a:rPr>
              <a:t> 				      </a:t>
            </a:r>
          </a:p>
          <a:p>
            <a:pPr>
              <a:buFont typeface="Wingdings" pitchFamily="2" charset="2"/>
              <a:buChar char="Ø"/>
            </a:pPr>
            <a:endParaRPr lang="en-US" sz="2000" dirty="0">
              <a:solidFill>
                <a:schemeClr val="bg2"/>
              </a:solidFill>
            </a:endParaRPr>
          </a:p>
          <a:p>
            <a:pPr>
              <a:buFont typeface="Wingdings" pitchFamily="2" charset="2"/>
              <a:buChar char="Ø"/>
            </a:pPr>
            <a:endParaRPr lang="en-US" sz="2000" dirty="0" smtClean="0">
              <a:solidFill>
                <a:schemeClr val="bg2"/>
              </a:solidFill>
            </a:endParaRPr>
          </a:p>
          <a:p>
            <a:pPr marL="342900" indent="-342900">
              <a:buFont typeface="Wingdings" pitchFamily="2" charset="2"/>
              <a:buChar char="Ø"/>
            </a:pPr>
            <a:r>
              <a:rPr lang="en-US" sz="2000" b="1" dirty="0" smtClean="0">
                <a:solidFill>
                  <a:schemeClr val="bg2"/>
                </a:solidFill>
                <a:latin typeface="Times New Roman" panose="02020603050405020304" pitchFamily="18" charset="0"/>
                <a:cs typeface="Times New Roman" panose="02020603050405020304" pitchFamily="18" charset="0"/>
              </a:rPr>
              <a:t>Step  </a:t>
            </a:r>
            <a:r>
              <a:rPr lang="en-US" sz="2000" b="1" dirty="0">
                <a:solidFill>
                  <a:schemeClr val="bg2"/>
                </a:solidFill>
                <a:latin typeface="Times New Roman" panose="02020603050405020304" pitchFamily="18" charset="0"/>
                <a:cs typeface="Times New Roman" panose="02020603050405020304" pitchFamily="18" charset="0"/>
              </a:rPr>
              <a:t>deviation Method :</a:t>
            </a:r>
          </a:p>
          <a:p>
            <a:pPr>
              <a:buFont typeface="Wingdings" pitchFamily="2" charset="2"/>
              <a:buChar char="Ø"/>
            </a:pPr>
            <a:endParaRPr lang="en-US" dirty="0">
              <a:solidFill>
                <a:schemeClr val="bg2"/>
              </a:solidFill>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83326" y="2654085"/>
            <a:ext cx="2736273" cy="615587"/>
          </a:xfrm>
          <a:prstGeom prst="rect">
            <a:avLst/>
          </a:prstGeom>
          <a:ln/>
          <a:extLst/>
        </p:spPr>
        <p:style>
          <a:lnRef idx="1">
            <a:schemeClr val="dk1"/>
          </a:lnRef>
          <a:fillRef idx="2">
            <a:schemeClr val="dk1"/>
          </a:fillRef>
          <a:effectRef idx="1">
            <a:schemeClr val="dk1"/>
          </a:effectRef>
          <a:fontRef idx="minor">
            <a:schemeClr val="dk1"/>
          </a:fontRef>
        </p:style>
      </p:pic>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62200" y="3791922"/>
            <a:ext cx="3068782" cy="1028052"/>
          </a:xfrm>
          <a:prstGeom prst="rect">
            <a:avLst/>
          </a:prstGeom>
          <a:ln/>
          <a:extLst/>
        </p:spPr>
        <p:style>
          <a:lnRef idx="1">
            <a:schemeClr val="dk1"/>
          </a:lnRef>
          <a:fillRef idx="2">
            <a:schemeClr val="dk1"/>
          </a:fillRef>
          <a:effectRef idx="1">
            <a:schemeClr val="dk1"/>
          </a:effectRef>
          <a:fontRef idx="minor">
            <a:schemeClr val="dk1"/>
          </a:fontRef>
        </p:style>
      </p:pic>
      <p:pic>
        <p:nvPicPr>
          <p:cNvPr id="4101"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67000" y="5486399"/>
            <a:ext cx="3733800" cy="845127"/>
          </a:xfrm>
          <a:prstGeom prst="rect">
            <a:avLst/>
          </a:prstGeom>
          <a:ln/>
          <a:extLst/>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xmlns="" val="224349113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wipe(down)">
                                      <p:cBhvr>
                                        <p:cTn id="44" dur="580">
                                          <p:stCondLst>
                                            <p:cond delay="0"/>
                                          </p:stCondLst>
                                        </p:cTn>
                                        <p:tgtEl>
                                          <p:spTgt spid="3">
                                            <p:txEl>
                                              <p:pRg st="3" end="3"/>
                                            </p:txEl>
                                          </p:spTgt>
                                        </p:tgtEl>
                                      </p:cBhvr>
                                    </p:animEffect>
                                    <p:anim calcmode="lin" valueType="num">
                                      <p:cBhvr>
                                        <p:cTn id="4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3" end="3"/>
                                            </p:txEl>
                                          </p:spTgt>
                                        </p:tgtEl>
                                      </p:cBhvr>
                                      <p:to x="100000" y="60000"/>
                                    </p:animScale>
                                    <p:animScale>
                                      <p:cBhvr>
                                        <p:cTn id="51" dur="166" decel="50000">
                                          <p:stCondLst>
                                            <p:cond delay="676"/>
                                          </p:stCondLst>
                                        </p:cTn>
                                        <p:tgtEl>
                                          <p:spTgt spid="3">
                                            <p:txEl>
                                              <p:pRg st="3" end="3"/>
                                            </p:txEl>
                                          </p:spTgt>
                                        </p:tgtEl>
                                      </p:cBhvr>
                                      <p:to x="100000" y="100000"/>
                                    </p:animScale>
                                    <p:animScale>
                                      <p:cBhvr>
                                        <p:cTn id="52" dur="26">
                                          <p:stCondLst>
                                            <p:cond delay="1312"/>
                                          </p:stCondLst>
                                        </p:cTn>
                                        <p:tgtEl>
                                          <p:spTgt spid="3">
                                            <p:txEl>
                                              <p:pRg st="3" end="3"/>
                                            </p:txEl>
                                          </p:spTgt>
                                        </p:tgtEl>
                                      </p:cBhvr>
                                      <p:to x="100000" y="80000"/>
                                    </p:animScale>
                                    <p:animScale>
                                      <p:cBhvr>
                                        <p:cTn id="53" dur="166" decel="50000">
                                          <p:stCondLst>
                                            <p:cond delay="1338"/>
                                          </p:stCondLst>
                                        </p:cTn>
                                        <p:tgtEl>
                                          <p:spTgt spid="3">
                                            <p:txEl>
                                              <p:pRg st="3" end="3"/>
                                            </p:txEl>
                                          </p:spTgt>
                                        </p:tgtEl>
                                      </p:cBhvr>
                                      <p:to x="100000" y="100000"/>
                                    </p:animScale>
                                    <p:animScale>
                                      <p:cBhvr>
                                        <p:cTn id="54" dur="26">
                                          <p:stCondLst>
                                            <p:cond delay="1642"/>
                                          </p:stCondLst>
                                        </p:cTn>
                                        <p:tgtEl>
                                          <p:spTgt spid="3">
                                            <p:txEl>
                                              <p:pRg st="3" end="3"/>
                                            </p:txEl>
                                          </p:spTgt>
                                        </p:tgtEl>
                                      </p:cBhvr>
                                      <p:to x="100000" y="90000"/>
                                    </p:animScale>
                                    <p:animScale>
                                      <p:cBhvr>
                                        <p:cTn id="55" dur="166" decel="50000">
                                          <p:stCondLst>
                                            <p:cond delay="1668"/>
                                          </p:stCondLst>
                                        </p:cTn>
                                        <p:tgtEl>
                                          <p:spTgt spid="3">
                                            <p:txEl>
                                              <p:pRg st="3" end="3"/>
                                            </p:txEl>
                                          </p:spTgt>
                                        </p:tgtEl>
                                      </p:cBhvr>
                                      <p:to x="100000" y="100000"/>
                                    </p:animScale>
                                    <p:animScale>
                                      <p:cBhvr>
                                        <p:cTn id="56" dur="26">
                                          <p:stCondLst>
                                            <p:cond delay="1808"/>
                                          </p:stCondLst>
                                        </p:cTn>
                                        <p:tgtEl>
                                          <p:spTgt spid="3">
                                            <p:txEl>
                                              <p:pRg st="3" end="3"/>
                                            </p:txEl>
                                          </p:spTgt>
                                        </p:tgtEl>
                                      </p:cBhvr>
                                      <p:to x="100000" y="95000"/>
                                    </p:animScale>
                                    <p:animScale>
                                      <p:cBhvr>
                                        <p:cTn id="57" dur="166" decel="50000">
                                          <p:stCondLst>
                                            <p:cond delay="1834"/>
                                          </p:stCondLst>
                                        </p:cTn>
                                        <p:tgtEl>
                                          <p:spTgt spid="3">
                                            <p:txEl>
                                              <p:pRg st="3" end="3"/>
                                            </p:txEl>
                                          </p:spTgt>
                                        </p:tgtEl>
                                      </p:cBhvr>
                                      <p:to x="100000" y="100000"/>
                                    </p:animScale>
                                  </p:childTnLst>
                                </p:cTn>
                              </p:par>
                              <p:par>
                                <p:cTn id="58" presetID="26" presetClass="entr" presetSubtype="0" fill="hold" nodeType="with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wipe(down)">
                                      <p:cBhvr>
                                        <p:cTn id="60" dur="580">
                                          <p:stCondLst>
                                            <p:cond delay="0"/>
                                          </p:stCondLst>
                                        </p:cTn>
                                        <p:tgtEl>
                                          <p:spTgt spid="3">
                                            <p:txEl>
                                              <p:pRg st="4" end="4"/>
                                            </p:txEl>
                                          </p:spTgt>
                                        </p:tgtEl>
                                      </p:cBhvr>
                                    </p:animEffect>
                                    <p:anim calcmode="lin" valueType="num">
                                      <p:cBhvr>
                                        <p:cTn id="6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4" end="4"/>
                                            </p:txEl>
                                          </p:spTgt>
                                        </p:tgtEl>
                                      </p:cBhvr>
                                      <p:to x="100000" y="60000"/>
                                    </p:animScale>
                                    <p:animScale>
                                      <p:cBhvr>
                                        <p:cTn id="67" dur="166" decel="50000">
                                          <p:stCondLst>
                                            <p:cond delay="676"/>
                                          </p:stCondLst>
                                        </p:cTn>
                                        <p:tgtEl>
                                          <p:spTgt spid="3">
                                            <p:txEl>
                                              <p:pRg st="4" end="4"/>
                                            </p:txEl>
                                          </p:spTgt>
                                        </p:tgtEl>
                                      </p:cBhvr>
                                      <p:to x="100000" y="100000"/>
                                    </p:animScale>
                                    <p:animScale>
                                      <p:cBhvr>
                                        <p:cTn id="68" dur="26">
                                          <p:stCondLst>
                                            <p:cond delay="1312"/>
                                          </p:stCondLst>
                                        </p:cTn>
                                        <p:tgtEl>
                                          <p:spTgt spid="3">
                                            <p:txEl>
                                              <p:pRg st="4" end="4"/>
                                            </p:txEl>
                                          </p:spTgt>
                                        </p:tgtEl>
                                      </p:cBhvr>
                                      <p:to x="100000" y="80000"/>
                                    </p:animScale>
                                    <p:animScale>
                                      <p:cBhvr>
                                        <p:cTn id="69" dur="166" decel="50000">
                                          <p:stCondLst>
                                            <p:cond delay="1338"/>
                                          </p:stCondLst>
                                        </p:cTn>
                                        <p:tgtEl>
                                          <p:spTgt spid="3">
                                            <p:txEl>
                                              <p:pRg st="4" end="4"/>
                                            </p:txEl>
                                          </p:spTgt>
                                        </p:tgtEl>
                                      </p:cBhvr>
                                      <p:to x="100000" y="100000"/>
                                    </p:animScale>
                                    <p:animScale>
                                      <p:cBhvr>
                                        <p:cTn id="70" dur="26">
                                          <p:stCondLst>
                                            <p:cond delay="1642"/>
                                          </p:stCondLst>
                                        </p:cTn>
                                        <p:tgtEl>
                                          <p:spTgt spid="3">
                                            <p:txEl>
                                              <p:pRg st="4" end="4"/>
                                            </p:txEl>
                                          </p:spTgt>
                                        </p:tgtEl>
                                      </p:cBhvr>
                                      <p:to x="100000" y="90000"/>
                                    </p:animScale>
                                    <p:animScale>
                                      <p:cBhvr>
                                        <p:cTn id="71" dur="166" decel="50000">
                                          <p:stCondLst>
                                            <p:cond delay="1668"/>
                                          </p:stCondLst>
                                        </p:cTn>
                                        <p:tgtEl>
                                          <p:spTgt spid="3">
                                            <p:txEl>
                                              <p:pRg st="4" end="4"/>
                                            </p:txEl>
                                          </p:spTgt>
                                        </p:tgtEl>
                                      </p:cBhvr>
                                      <p:to x="100000" y="100000"/>
                                    </p:animScale>
                                    <p:animScale>
                                      <p:cBhvr>
                                        <p:cTn id="72" dur="26">
                                          <p:stCondLst>
                                            <p:cond delay="1808"/>
                                          </p:stCondLst>
                                        </p:cTn>
                                        <p:tgtEl>
                                          <p:spTgt spid="3">
                                            <p:txEl>
                                              <p:pRg st="4" end="4"/>
                                            </p:txEl>
                                          </p:spTgt>
                                        </p:tgtEl>
                                      </p:cBhvr>
                                      <p:to x="100000" y="95000"/>
                                    </p:animScale>
                                    <p:animScale>
                                      <p:cBhvr>
                                        <p:cTn id="73" dur="166" decel="50000">
                                          <p:stCondLst>
                                            <p:cond delay="1834"/>
                                          </p:stCondLst>
                                        </p:cTn>
                                        <p:tgtEl>
                                          <p:spTgt spid="3">
                                            <p:txEl>
                                              <p:pRg st="4" end="4"/>
                                            </p:txEl>
                                          </p:spTgt>
                                        </p:tgtEl>
                                      </p:cBhvr>
                                      <p:to x="100000" y="100000"/>
                                    </p:animScale>
                                  </p:childTnLst>
                                </p:cTn>
                              </p:par>
                              <p:par>
                                <p:cTn id="74" presetID="26" presetClass="entr" presetSubtype="0" fill="hold" nodeType="withEffect">
                                  <p:stCondLst>
                                    <p:cond delay="0"/>
                                  </p:stCondLst>
                                  <p:childTnLst>
                                    <p:set>
                                      <p:cBhvr>
                                        <p:cTn id="75" dur="1" fill="hold">
                                          <p:stCondLst>
                                            <p:cond delay="0"/>
                                          </p:stCondLst>
                                        </p:cTn>
                                        <p:tgtEl>
                                          <p:spTgt spid="3">
                                            <p:txEl>
                                              <p:pRg st="7" end="7"/>
                                            </p:txEl>
                                          </p:spTgt>
                                        </p:tgtEl>
                                        <p:attrNameLst>
                                          <p:attrName>style.visibility</p:attrName>
                                        </p:attrNameLst>
                                      </p:cBhvr>
                                      <p:to>
                                        <p:strVal val="visible"/>
                                      </p:to>
                                    </p:set>
                                    <p:animEffect transition="in" filter="wipe(down)">
                                      <p:cBhvr>
                                        <p:cTn id="76" dur="580">
                                          <p:stCondLst>
                                            <p:cond delay="0"/>
                                          </p:stCondLst>
                                        </p:cTn>
                                        <p:tgtEl>
                                          <p:spTgt spid="3">
                                            <p:txEl>
                                              <p:pRg st="7" end="7"/>
                                            </p:txEl>
                                          </p:spTgt>
                                        </p:tgtEl>
                                      </p:cBhvr>
                                    </p:animEffect>
                                    <p:anim calcmode="lin" valueType="num">
                                      <p:cBhvr>
                                        <p:cTn id="77"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82" dur="26">
                                          <p:stCondLst>
                                            <p:cond delay="650"/>
                                          </p:stCondLst>
                                        </p:cTn>
                                        <p:tgtEl>
                                          <p:spTgt spid="3">
                                            <p:txEl>
                                              <p:pRg st="7" end="7"/>
                                            </p:txEl>
                                          </p:spTgt>
                                        </p:tgtEl>
                                      </p:cBhvr>
                                      <p:to x="100000" y="60000"/>
                                    </p:animScale>
                                    <p:animScale>
                                      <p:cBhvr>
                                        <p:cTn id="83" dur="166" decel="50000">
                                          <p:stCondLst>
                                            <p:cond delay="676"/>
                                          </p:stCondLst>
                                        </p:cTn>
                                        <p:tgtEl>
                                          <p:spTgt spid="3">
                                            <p:txEl>
                                              <p:pRg st="7" end="7"/>
                                            </p:txEl>
                                          </p:spTgt>
                                        </p:tgtEl>
                                      </p:cBhvr>
                                      <p:to x="100000" y="100000"/>
                                    </p:animScale>
                                    <p:animScale>
                                      <p:cBhvr>
                                        <p:cTn id="84" dur="26">
                                          <p:stCondLst>
                                            <p:cond delay="1312"/>
                                          </p:stCondLst>
                                        </p:cTn>
                                        <p:tgtEl>
                                          <p:spTgt spid="3">
                                            <p:txEl>
                                              <p:pRg st="7" end="7"/>
                                            </p:txEl>
                                          </p:spTgt>
                                        </p:tgtEl>
                                      </p:cBhvr>
                                      <p:to x="100000" y="80000"/>
                                    </p:animScale>
                                    <p:animScale>
                                      <p:cBhvr>
                                        <p:cTn id="85" dur="166" decel="50000">
                                          <p:stCondLst>
                                            <p:cond delay="1338"/>
                                          </p:stCondLst>
                                        </p:cTn>
                                        <p:tgtEl>
                                          <p:spTgt spid="3">
                                            <p:txEl>
                                              <p:pRg st="7" end="7"/>
                                            </p:txEl>
                                          </p:spTgt>
                                        </p:tgtEl>
                                      </p:cBhvr>
                                      <p:to x="100000" y="100000"/>
                                    </p:animScale>
                                    <p:animScale>
                                      <p:cBhvr>
                                        <p:cTn id="86" dur="26">
                                          <p:stCondLst>
                                            <p:cond delay="1642"/>
                                          </p:stCondLst>
                                        </p:cTn>
                                        <p:tgtEl>
                                          <p:spTgt spid="3">
                                            <p:txEl>
                                              <p:pRg st="7" end="7"/>
                                            </p:txEl>
                                          </p:spTgt>
                                        </p:tgtEl>
                                      </p:cBhvr>
                                      <p:to x="100000" y="90000"/>
                                    </p:animScale>
                                    <p:animScale>
                                      <p:cBhvr>
                                        <p:cTn id="87" dur="166" decel="50000">
                                          <p:stCondLst>
                                            <p:cond delay="1668"/>
                                          </p:stCondLst>
                                        </p:cTn>
                                        <p:tgtEl>
                                          <p:spTgt spid="3">
                                            <p:txEl>
                                              <p:pRg st="7" end="7"/>
                                            </p:txEl>
                                          </p:spTgt>
                                        </p:tgtEl>
                                      </p:cBhvr>
                                      <p:to x="100000" y="100000"/>
                                    </p:animScale>
                                    <p:animScale>
                                      <p:cBhvr>
                                        <p:cTn id="88" dur="26">
                                          <p:stCondLst>
                                            <p:cond delay="1808"/>
                                          </p:stCondLst>
                                        </p:cTn>
                                        <p:tgtEl>
                                          <p:spTgt spid="3">
                                            <p:txEl>
                                              <p:pRg st="7" end="7"/>
                                            </p:txEl>
                                          </p:spTgt>
                                        </p:tgtEl>
                                      </p:cBhvr>
                                      <p:to x="100000" y="95000"/>
                                    </p:animScale>
                                    <p:animScale>
                                      <p:cBhvr>
                                        <p:cTn id="89"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85800"/>
            <a:ext cx="5029200" cy="1219200"/>
          </a:xfrm>
        </p:spPr>
        <p:txBody>
          <a:bodyPr/>
          <a:lstStyle/>
          <a:p>
            <a:r>
              <a:rPr lang="en-US" sz="3600" b="1" u="sng" dirty="0" smtClean="0">
                <a:solidFill>
                  <a:schemeClr val="bg2"/>
                </a:solidFill>
                <a:latin typeface="Times New Roman" panose="02020603050405020304" pitchFamily="18" charset="0"/>
                <a:cs typeface="Times New Roman" panose="02020603050405020304" pitchFamily="18" charset="0"/>
              </a:rPr>
              <a:t>Example Of A.M: </a:t>
            </a:r>
            <a:r>
              <a:rPr lang="en-US" sz="2000" dirty="0">
                <a:solidFill>
                  <a:schemeClr val="bg2"/>
                </a:solidFill>
              </a:rPr>
              <a:t/>
            </a:r>
            <a:br>
              <a:rPr lang="en-US" sz="2000" dirty="0">
                <a:solidFill>
                  <a:schemeClr val="bg2"/>
                </a:solidFill>
              </a:rPr>
            </a:br>
            <a:endParaRPr lang="en-US" sz="2000" dirty="0">
              <a:solidFill>
                <a:schemeClr val="bg2"/>
              </a:solidFill>
            </a:endParaRPr>
          </a:p>
        </p:txBody>
      </p:sp>
      <p:sp>
        <p:nvSpPr>
          <p:cNvPr id="3" name="Subtitle 2"/>
          <p:cNvSpPr>
            <a:spLocks noGrp="1"/>
          </p:cNvSpPr>
          <p:nvPr>
            <p:ph type="subTitle" idx="1"/>
          </p:nvPr>
        </p:nvSpPr>
        <p:spPr>
          <a:xfrm>
            <a:off x="1066800" y="2362200"/>
            <a:ext cx="7086600" cy="3810000"/>
          </a:xfrm>
        </p:spPr>
        <p:txBody>
          <a:bodyPr/>
          <a:lstStyle/>
          <a:p>
            <a:r>
              <a:rPr lang="en-US" sz="2800" dirty="0" smtClean="0">
                <a:solidFill>
                  <a:schemeClr val="bg2"/>
                </a:solidFill>
                <a:latin typeface="Times New Roman" panose="02020603050405020304" pitchFamily="18" charset="0"/>
                <a:cs typeface="Times New Roman" panose="02020603050405020304" pitchFamily="18" charset="0"/>
              </a:rPr>
              <a:t>A </a:t>
            </a:r>
            <a:r>
              <a:rPr lang="en-US" sz="2800" dirty="0">
                <a:solidFill>
                  <a:schemeClr val="bg2"/>
                </a:solidFill>
                <a:latin typeface="Times New Roman" panose="02020603050405020304" pitchFamily="18" charset="0"/>
                <a:cs typeface="Times New Roman" panose="02020603050405020304" pitchFamily="18" charset="0"/>
              </a:rPr>
              <a:t>sample of five executives received the following bonus last year ($000):</a:t>
            </a:r>
          </a:p>
          <a:p>
            <a:r>
              <a:rPr lang="en-US" sz="2800" dirty="0">
                <a:solidFill>
                  <a:schemeClr val="bg2"/>
                </a:solidFill>
                <a:latin typeface="Times New Roman" panose="02020603050405020304" pitchFamily="18" charset="0"/>
                <a:cs typeface="Times New Roman" panose="02020603050405020304" pitchFamily="18" charset="0"/>
              </a:rPr>
              <a:t>14.0, 15.0, 17.0, 16.0, 15.0</a:t>
            </a:r>
          </a:p>
          <a:p>
            <a:r>
              <a:rPr lang="en-US" sz="2400" b="1" dirty="0" smtClean="0">
                <a:solidFill>
                  <a:schemeClr val="bg2"/>
                </a:solidFill>
                <a:latin typeface="Times New Roman" panose="02020603050405020304" pitchFamily="18" charset="0"/>
                <a:cs typeface="Times New Roman" panose="02020603050405020304" pitchFamily="18" charset="0"/>
              </a:rPr>
              <a:t>Solution:</a:t>
            </a:r>
            <a:endParaRPr lang="en-US" sz="2400" b="1" dirty="0">
              <a:solidFill>
                <a:schemeClr val="bg2"/>
              </a:solidFill>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4724400"/>
            <a:ext cx="6494463" cy="914400"/>
          </a:xfrm>
          <a:prstGeom prst="rect">
            <a:avLst/>
          </a:prstGeom>
          <a:ln/>
          <a:extLst/>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xmlns="" val="3647379072"/>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6248400" cy="914400"/>
          </a:xfrm>
        </p:spPr>
        <p:txBody>
          <a:bodyPr/>
          <a:lstStyle/>
          <a:p>
            <a:r>
              <a:rPr lang="en-US" sz="3600" u="sng" dirty="0">
                <a:solidFill>
                  <a:schemeClr val="bg2"/>
                </a:solidFill>
                <a:latin typeface="Times New Roman" panose="02020603050405020304" pitchFamily="18" charset="0"/>
                <a:cs typeface="Times New Roman" panose="02020603050405020304" pitchFamily="18" charset="0"/>
              </a:rPr>
              <a:t>Weighted Mean</a:t>
            </a:r>
          </a:p>
        </p:txBody>
      </p:sp>
      <p:sp>
        <p:nvSpPr>
          <p:cNvPr id="3" name="Subtitle 2"/>
          <p:cNvSpPr>
            <a:spLocks noGrp="1"/>
          </p:cNvSpPr>
          <p:nvPr>
            <p:ph type="subTitle" idx="1"/>
          </p:nvPr>
        </p:nvSpPr>
        <p:spPr>
          <a:xfrm>
            <a:off x="1066800" y="1981200"/>
            <a:ext cx="7162800" cy="3962400"/>
          </a:xfrm>
        </p:spPr>
        <p:txBody>
          <a:bodyPr>
            <a:normAutofit fontScale="85000" lnSpcReduction="10000"/>
          </a:bodyPr>
          <a:lstStyle/>
          <a:p>
            <a:pPr marL="342900" indent="-342900">
              <a:buFont typeface="Wingdings" pitchFamily="2" charset="2"/>
              <a:buChar char="Ø"/>
            </a:pPr>
            <a:r>
              <a:rPr lang="en-US" sz="2600" b="1" dirty="0" smtClean="0">
                <a:solidFill>
                  <a:schemeClr val="bg2"/>
                </a:solidFill>
                <a:latin typeface="Times New Roman" panose="02020603050405020304" pitchFamily="18" charset="0"/>
                <a:cs typeface="Times New Roman" panose="02020603050405020304" pitchFamily="18" charset="0"/>
              </a:rPr>
              <a:t>Weighted mean </a:t>
            </a:r>
            <a:r>
              <a:rPr lang="en-US" sz="2600" dirty="0">
                <a:solidFill>
                  <a:schemeClr val="bg2"/>
                </a:solidFill>
                <a:latin typeface="Times New Roman" panose="02020603050405020304" pitchFamily="18" charset="0"/>
                <a:cs typeface="Times New Roman" panose="02020603050405020304" pitchFamily="18" charset="0"/>
              </a:rPr>
              <a:t>is the mean of a set of values wherein each value or measurement has a different weight or degree of importance.  The following is its formula</a:t>
            </a:r>
            <a:r>
              <a:rPr lang="en-US" sz="2600" dirty="0" smtClean="0">
                <a:solidFill>
                  <a:schemeClr val="bg2"/>
                </a:solidFill>
                <a:latin typeface="Times New Roman" panose="02020603050405020304" pitchFamily="18" charset="0"/>
                <a:cs typeface="Times New Roman" panose="02020603050405020304" pitchFamily="18" charset="0"/>
              </a:rPr>
              <a:t>:</a:t>
            </a:r>
          </a:p>
          <a:p>
            <a:endParaRPr lang="en-US" sz="2000" dirty="0">
              <a:solidFill>
                <a:schemeClr val="bg2"/>
              </a:solidFill>
            </a:endParaRPr>
          </a:p>
          <a:p>
            <a:endParaRPr lang="en-US" sz="2000" dirty="0">
              <a:solidFill>
                <a:schemeClr val="bg2"/>
              </a:solidFill>
            </a:endParaRPr>
          </a:p>
          <a:p>
            <a:endParaRPr lang="en-US" sz="2000" dirty="0">
              <a:solidFill>
                <a:schemeClr val="bg2"/>
              </a:solidFill>
            </a:endParaRPr>
          </a:p>
          <a:p>
            <a:endParaRPr lang="en-US" sz="2000" dirty="0">
              <a:solidFill>
                <a:schemeClr val="bg2"/>
              </a:solidFill>
            </a:endParaRPr>
          </a:p>
          <a:p>
            <a:r>
              <a:rPr lang="en-US" sz="2000" dirty="0">
                <a:solidFill>
                  <a:schemeClr val="bg2"/>
                </a:solidFill>
              </a:rPr>
              <a:t>        </a:t>
            </a:r>
            <a:r>
              <a:rPr lang="en-US" sz="2800" dirty="0">
                <a:solidFill>
                  <a:schemeClr val="bg2"/>
                </a:solidFill>
                <a:latin typeface="Times New Roman" panose="02020603050405020304" pitchFamily="18" charset="0"/>
                <a:cs typeface="Times New Roman" panose="02020603050405020304" pitchFamily="18" charset="0"/>
              </a:rPr>
              <a:t>where  </a:t>
            </a:r>
            <a:r>
              <a:rPr lang="en-US" sz="2000" dirty="0">
                <a:solidFill>
                  <a:schemeClr val="bg2"/>
                </a:solidFill>
              </a:rPr>
              <a:t>           </a:t>
            </a:r>
            <a:r>
              <a:rPr lang="en-US" sz="2600" dirty="0">
                <a:solidFill>
                  <a:schemeClr val="bg2"/>
                </a:solidFill>
                <a:latin typeface="Times New Roman" panose="02020603050405020304" pitchFamily="18" charset="0"/>
                <a:cs typeface="Times New Roman" panose="02020603050405020304" pitchFamily="18" charset="0"/>
              </a:rPr>
              <a:t>=  mean</a:t>
            </a:r>
          </a:p>
          <a:p>
            <a:r>
              <a:rPr lang="en-US" sz="2600" dirty="0">
                <a:solidFill>
                  <a:schemeClr val="bg2"/>
                </a:solidFill>
                <a:latin typeface="Times New Roman" panose="02020603050405020304" pitchFamily="18" charset="0"/>
                <a:cs typeface="Times New Roman" panose="02020603050405020304" pitchFamily="18" charset="0"/>
              </a:rPr>
              <a:t>                           x  =  measurement or value</a:t>
            </a:r>
          </a:p>
          <a:p>
            <a:r>
              <a:rPr lang="en-US" sz="2600" dirty="0">
                <a:solidFill>
                  <a:schemeClr val="bg2"/>
                </a:solidFill>
                <a:latin typeface="Times New Roman" panose="02020603050405020304" pitchFamily="18" charset="0"/>
                <a:cs typeface="Times New Roman" panose="02020603050405020304" pitchFamily="18" charset="0"/>
              </a:rPr>
              <a:t>                           w  = number of measurements</a:t>
            </a:r>
          </a:p>
          <a:p>
            <a:endParaRPr lang="en-US" dirty="0">
              <a:solidFill>
                <a:schemeClr val="bg2"/>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63008" y="4475017"/>
            <a:ext cx="289791" cy="341313"/>
          </a:xfrm>
          <a:prstGeom prst="rect">
            <a:avLst/>
          </a:prstGeom>
          <a:ln/>
          <a:extLst/>
        </p:spPr>
        <p:style>
          <a:lnRef idx="1">
            <a:schemeClr val="dk1"/>
          </a:lnRef>
          <a:fillRef idx="2">
            <a:schemeClr val="dk1"/>
          </a:fillRef>
          <a:effectRef idx="1">
            <a:schemeClr val="dk1"/>
          </a:effectRef>
          <a:fontRef idx="minor">
            <a:schemeClr val="dk1"/>
          </a:fontRef>
        </p:style>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02709" y="3090863"/>
            <a:ext cx="2359891" cy="1100137"/>
          </a:xfrm>
          <a:prstGeom prst="rect">
            <a:avLst/>
          </a:prstGeom>
          <a:ln/>
          <a:extLst/>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xmlns="" val="396365146"/>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5" end="5"/>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6" end="6"/>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p:cTn id="2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123"/>
                                        </p:tgtEl>
                                        <p:attrNameLst>
                                          <p:attrName>style.visibility</p:attrName>
                                        </p:attrNameLst>
                                      </p:cBhvr>
                                      <p:to>
                                        <p:strVal val="visible"/>
                                      </p:to>
                                    </p:set>
                                    <p:animEffect transition="in" filter="fade">
                                      <p:cBhvr>
                                        <p:cTn id="33" dur="500"/>
                                        <p:tgtEl>
                                          <p:spTgt spid="512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0"/>
            <a:ext cx="4876800" cy="762000"/>
          </a:xfrm>
        </p:spPr>
        <p:txBody>
          <a:bodyPr/>
          <a:lstStyle/>
          <a:p>
            <a:r>
              <a:rPr lang="en-US" sz="3600" b="1" u="sng" dirty="0" smtClean="0">
                <a:solidFill>
                  <a:schemeClr val="bg2"/>
                </a:solidFill>
                <a:latin typeface="Times New Roman" panose="02020603050405020304" pitchFamily="18" charset="0"/>
                <a:cs typeface="Times New Roman" panose="02020603050405020304" pitchFamily="18" charset="0"/>
              </a:rPr>
              <a:t>Example Of W.M</a:t>
            </a:r>
            <a:endParaRPr lang="en-US" sz="3600" b="1" u="sng" dirty="0">
              <a:solidFill>
                <a:schemeClr val="bg2"/>
              </a:solidFill>
              <a:latin typeface="Times New Roman" panose="02020603050405020304" pitchFamily="18" charset="0"/>
              <a:cs typeface="Times New Roman" panose="02020603050405020304" pitchFamily="18" charset="0"/>
            </a:endParaRPr>
          </a:p>
        </p:txBody>
      </p:sp>
      <p:sp>
        <p:nvSpPr>
          <p:cNvPr id="3" name="Subtitle 2"/>
          <p:cNvSpPr>
            <a:spLocks noGrp="1" noRot="1" noChangeAspect="1" noMove="1" noResize="1" noEditPoints="1" noAdjustHandles="1" noChangeArrowheads="1" noChangeShapeType="1" noTextEdit="1"/>
          </p:cNvSpPr>
          <p:nvPr>
            <p:ph type="subTitle" idx="1"/>
          </p:nvPr>
        </p:nvSpPr>
        <p:spPr>
          <a:xfrm>
            <a:off x="457200" y="1066800"/>
            <a:ext cx="8153400" cy="5638800"/>
          </a:xfrm>
          <a:blipFill rotWithShape="1">
            <a:blip r:embed="rId2" cstate="print"/>
            <a:stretch>
              <a:fillRect l="-747" t="-1622" r="-822" b="-432"/>
            </a:stretch>
          </a:blipFill>
        </p:spPr>
        <p:txBody>
          <a:bodyPr/>
          <a:lstStyle/>
          <a:p>
            <a:r>
              <a:rPr lang="en-US" dirty="0">
                <a:solidFill>
                  <a:schemeClr val="bg2"/>
                </a:solidFill>
              </a:rPr>
              <a:t> </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90800" y="1828800"/>
            <a:ext cx="4011613" cy="3054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942379397"/>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par>
                                <p:cTn id="8" presetID="9" presetClass="emph" presetSubtype="0" nodeType="withEffect">
                                  <p:stCondLst>
                                    <p:cond delay="0"/>
                                  </p:stCondLst>
                                  <p:childTnLst>
                                    <p:set>
                                      <p:cBhvr rctx="PPT">
                                        <p:cTn id="9" dur="indefinite"/>
                                        <p:tgtEl>
                                          <p:spTgt spid="3">
                                            <p:txEl>
                                              <p:pRg st="11" end="11"/>
                                            </p:txEl>
                                          </p:spTgt>
                                        </p:tgtEl>
                                        <p:attrNameLst>
                                          <p:attrName>style.opacity</p:attrName>
                                        </p:attrNameLst>
                                      </p:cBhvr>
                                      <p:to>
                                        <p:strVal val="0.5"/>
                                      </p:to>
                                    </p:set>
                                    <p:animEffect filter="image" prLst="opacity: 0.5">
                                      <p:cBhvr rctx="IE">
                                        <p:cTn id="10" dur="indefinite"/>
                                        <p:tgtEl>
                                          <p:spTgt spid="3">
                                            <p:txEl>
                                              <p:pRg st="11" end="11"/>
                                            </p:txEl>
                                          </p:spTgt>
                                        </p:tgtEl>
                                      </p:cBhvr>
                                    </p:animEffect>
                                  </p:childTnLst>
                                </p:cTn>
                              </p:par>
                              <p:par>
                                <p:cTn id="11" presetID="9" presetClass="emph" presetSubtype="0" nodeType="withEffect">
                                  <p:stCondLst>
                                    <p:cond delay="0"/>
                                  </p:stCondLst>
                                  <p:childTnLst>
                                    <p:set>
                                      <p:cBhvr rctx="PPT">
                                        <p:cTn id="12" dur="indefinite"/>
                                        <p:tgtEl>
                                          <p:spTgt spid="3">
                                            <p:txEl>
                                              <p:pRg st="12" end="12"/>
                                            </p:txEl>
                                          </p:spTgt>
                                        </p:tgtEl>
                                        <p:attrNameLst>
                                          <p:attrName>style.opacity</p:attrName>
                                        </p:attrNameLst>
                                      </p:cBhvr>
                                      <p:to>
                                        <p:strVal val="0.5"/>
                                      </p:to>
                                    </p:set>
                                    <p:animEffect filter="image" prLst="opacity: 0.5">
                                      <p:cBhvr rctx="IE">
                                        <p:cTn id="13" dur="indefinite"/>
                                        <p:tgtEl>
                                          <p:spTgt spid="3">
                                            <p:txEl>
                                              <p:pRg st="12" end="12"/>
                                            </p:txEl>
                                          </p:spTgt>
                                        </p:tgtEl>
                                      </p:cBhvr>
                                    </p:animEffect>
                                  </p:childTnLst>
                                </p:cTn>
                              </p:par>
                              <p:par>
                                <p:cTn id="14" presetID="9" presetClass="emph" presetSubtype="0" nodeType="withEffect">
                                  <p:stCondLst>
                                    <p:cond delay="0"/>
                                  </p:stCondLst>
                                  <p:childTnLst>
                                    <p:set>
                                      <p:cBhvr rctx="PPT">
                                        <p:cTn id="15" dur="indefinite"/>
                                        <p:tgtEl>
                                          <p:spTgt spid="3">
                                            <p:txEl>
                                              <p:pRg st="13" end="13"/>
                                            </p:txEl>
                                          </p:spTgt>
                                        </p:tgtEl>
                                        <p:attrNameLst>
                                          <p:attrName>style.opacity</p:attrName>
                                        </p:attrNameLst>
                                      </p:cBhvr>
                                      <p:to>
                                        <p:strVal val="0.5"/>
                                      </p:to>
                                    </p:set>
                                    <p:animEffect filter="image" prLst="opacity: 0.5">
                                      <p:cBhvr rctx="IE">
                                        <p:cTn id="16" dur="indefinite"/>
                                        <p:tgtEl>
                                          <p:spTgt spid="3">
                                            <p:txEl>
                                              <p:pRg st="13" end="1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circle(in)">
                                      <p:cBhvr>
                                        <p:cTn id="21" dur="2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6146"/>
                                        </p:tgtEl>
                                        <p:attrNameLst>
                                          <p:attrName>style.visibility</p:attrName>
                                        </p:attrNameLst>
                                      </p:cBhvr>
                                      <p:to>
                                        <p:strVal val="visible"/>
                                      </p:to>
                                    </p:set>
                                    <p:animEffect transition="in" filter="wheel(1)">
                                      <p:cBhvr>
                                        <p:cTn id="26"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pring">
  <a:themeElements>
    <a:clrScheme name="Custom 2">
      <a:dk1>
        <a:srgbClr val="B81200"/>
      </a:dk1>
      <a:lt1>
        <a:srgbClr val="B81200"/>
      </a:lt1>
      <a:dk2>
        <a:srgbClr val="00194C"/>
      </a:dk2>
      <a:lt2>
        <a:srgbClr val="000000"/>
      </a:lt2>
      <a:accent1>
        <a:srgbClr val="78AA95"/>
      </a:accent1>
      <a:accent2>
        <a:srgbClr val="1E8FE4"/>
      </a:accent2>
      <a:accent3>
        <a:srgbClr val="000000"/>
      </a:accent3>
      <a:accent4>
        <a:srgbClr val="140D41"/>
      </a:accent4>
      <a:accent5>
        <a:srgbClr val="042904"/>
      </a:accent5>
      <a:accent6>
        <a:srgbClr val="16CF16"/>
      </a:accent6>
      <a:hlink>
        <a:srgbClr val="008FE5"/>
      </a:hlink>
      <a:folHlink>
        <a:srgbClr val="13609B"/>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981</TotalTime>
  <Words>1316</Words>
  <Application>Microsoft Office PowerPoint</Application>
  <PresentationFormat>On-screen Show (4:3)</PresentationFormat>
  <Paragraphs>245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Spring</vt:lpstr>
      <vt:lpstr>Measurement Of Central Tendency</vt:lpstr>
      <vt:lpstr>Importance Of Central Tendency</vt:lpstr>
      <vt:lpstr>Introduction:</vt:lpstr>
      <vt:lpstr>Mean</vt:lpstr>
      <vt:lpstr>Mean for Ungrouped data</vt:lpstr>
      <vt:lpstr>            Arithmetic Mean Calculated Methods for grouped data: </vt:lpstr>
      <vt:lpstr>Example Of A.M:  </vt:lpstr>
      <vt:lpstr>Weighted Mean</vt:lpstr>
      <vt:lpstr>Example Of W.M</vt:lpstr>
      <vt:lpstr>Harmonic Mean</vt:lpstr>
      <vt:lpstr>Harmonic Mean Example</vt:lpstr>
      <vt:lpstr>Example: Calculate the harmonic mean for the given below: </vt:lpstr>
      <vt:lpstr>Geometric Mean</vt:lpstr>
      <vt:lpstr>Formulas</vt:lpstr>
      <vt:lpstr>Question 1: Find the geometric mean of the following values: 15, 12, 13, 19, 10 </vt:lpstr>
      <vt:lpstr>MEDIAN</vt:lpstr>
      <vt:lpstr>Median</vt:lpstr>
      <vt:lpstr>Example OF Median</vt:lpstr>
      <vt:lpstr>Slide 19</vt:lpstr>
      <vt:lpstr>Mode</vt:lpstr>
      <vt:lpstr>     Example 2:  In a crash test, 11 cars were tested to determine what impact speed was required to obtain minimal bumper damage. Find the mode of the speeds given in miles per hour below.     24,  15,  18,  20,  18,  22,  24,  26,  18,  26,  24 </vt:lpstr>
      <vt:lpstr>Formula:</vt:lpstr>
      <vt:lpstr>Find the modal class and the actual mode of the data set below</vt:lpstr>
      <vt:lpstr>Slide 24</vt:lpstr>
      <vt:lpstr>Advantages of Mode :</vt:lpstr>
      <vt:lpstr>Disadvantages of Mode :</vt:lpstr>
      <vt:lpstr> Advantages of Median:</vt:lpstr>
      <vt:lpstr>Disadvantages of Median:</vt:lpstr>
      <vt:lpstr>Properties of mode</vt:lpstr>
      <vt:lpstr>Properties of Mean</vt:lpstr>
      <vt:lpstr>Relations Between the Measures of Central Tendency </vt:lpstr>
      <vt:lpstr>Conclusion</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 Of Central Tendency</dc:title>
  <dc:creator>IQRA</dc:creator>
  <cp:lastModifiedBy>Nikhat</cp:lastModifiedBy>
  <cp:revision>122</cp:revision>
  <dcterms:created xsi:type="dcterms:W3CDTF">2013-12-10T14:20:01Z</dcterms:created>
  <dcterms:modified xsi:type="dcterms:W3CDTF">2020-05-01T07:02:08Z</dcterms:modified>
</cp:coreProperties>
</file>